
<file path=[Content_Types].xml><?xml version="1.0" encoding="utf-8"?>
<Types xmlns="http://schemas.openxmlformats.org/package/2006/content-types">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2"/>
  </p:handoutMasterIdLst>
  <p:sldIdLst>
    <p:sldId id="256" r:id="rId3"/>
    <p:sldId id="258" r:id="rId5"/>
    <p:sldId id="259" r:id="rId6"/>
    <p:sldId id="262" r:id="rId7"/>
    <p:sldId id="260" r:id="rId8"/>
    <p:sldId id="26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21"/>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my%20files\&#35745;&#31639;&#31038;&#20250;&#23398;&#35838;&#20214;&#32534;&#20889;\K-means&#25968;&#25454;&#22270;&#3492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my%20files\&#35745;&#31639;&#31038;&#20250;&#23398;&#35838;&#20214;&#32534;&#20889;\K-means&#25968;&#25454;&#22270;&#3492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my%20files\&#35745;&#31639;&#31038;&#20250;&#23398;&#35838;&#20214;&#32534;&#20889;\K-means&#25968;&#25454;&#22270;&#3492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my%20files\&#35745;&#31639;&#31038;&#20250;&#23398;&#35838;&#20214;&#32534;&#20889;\K-means&#25968;&#25454;&#22270;&#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mn-lt"/>
                <a:ea typeface="+mn-ea"/>
                <a:cs typeface="+mn-cs"/>
              </a:defRPr>
            </a:pPr>
            <a:r>
              <a:rPr lang="zh-CN"/>
              <a:t>数据分布</a:t>
            </a:r>
            <a:endParaRPr lang="en-US"/>
          </a:p>
        </c:rich>
      </c:tx>
      <c:layout/>
      <c:overlay val="0"/>
      <c:spPr>
        <a:noFill/>
        <a:ln>
          <a:noFill/>
        </a:ln>
        <a:effectLst/>
      </c:spPr>
    </c:title>
    <c:autoTitleDeleted val="0"/>
    <c:plotArea>
      <c:layout/>
      <c:scatterChart>
        <c:scatterStyle val="lineMarker"/>
        <c:varyColors val="0"/>
        <c:ser>
          <c:idx val="0"/>
          <c:order val="0"/>
          <c:tx>
            <c:strRef>
              <c:f>Sheet2!$C$1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delete val="1"/>
          </c:dLbls>
          <c:xVal>
            <c:numRef>
              <c:f>Sheet2!$B$2:$B$14</c:f>
              <c:numCache>
                <c:formatCode>General</c:formatCode>
                <c:ptCount val="13"/>
                <c:pt idx="0">
                  <c:v>0</c:v>
                </c:pt>
                <c:pt idx="1">
                  <c:v>0.00779612122091867</c:v>
                </c:pt>
                <c:pt idx="2">
                  <c:v>0.0275327993676008</c:v>
                </c:pt>
                <c:pt idx="3">
                  <c:v>0.0487678403331988</c:v>
                </c:pt>
                <c:pt idx="4">
                  <c:v>0.117320890553056</c:v>
                </c:pt>
                <c:pt idx="5">
                  <c:v>0.260505263507673</c:v>
                </c:pt>
                <c:pt idx="6">
                  <c:v>0.261206131788596</c:v>
                </c:pt>
                <c:pt idx="7">
                  <c:v>0.375401753176315</c:v>
                </c:pt>
                <c:pt idx="8">
                  <c:v>0.486858610426979</c:v>
                </c:pt>
                <c:pt idx="9">
                  <c:v>0.63343627017401</c:v>
                </c:pt>
                <c:pt idx="10">
                  <c:v>0.694632608170034</c:v>
                </c:pt>
                <c:pt idx="11">
                  <c:v>0.876037693859161</c:v>
                </c:pt>
                <c:pt idx="12">
                  <c:v>1</c:v>
                </c:pt>
              </c:numCache>
            </c:numRef>
          </c:xVal>
          <c:yVal>
            <c:numRef>
              <c:f>Sheet2!$C$2:$C$14</c:f>
              <c:numCache>
                <c:formatCode>General</c:formatCode>
                <c:ptCount val="13"/>
                <c:pt idx="0">
                  <c:v>0</c:v>
                </c:pt>
                <c:pt idx="1">
                  <c:v>0.0144704632142453</c:v>
                </c:pt>
                <c:pt idx="2">
                  <c:v>0.0082171358998728</c:v>
                </c:pt>
                <c:pt idx="3">
                  <c:v>0.024241241026329</c:v>
                </c:pt>
                <c:pt idx="4">
                  <c:v>0.0466127730806701</c:v>
                </c:pt>
                <c:pt idx="5">
                  <c:v>0.336295264795032</c:v>
                </c:pt>
                <c:pt idx="6">
                  <c:v>0.492834442472486</c:v>
                </c:pt>
                <c:pt idx="7">
                  <c:v>0.167731085353753</c:v>
                </c:pt>
                <c:pt idx="8">
                  <c:v>0.241691428399797</c:v>
                </c:pt>
                <c:pt idx="9">
                  <c:v>0.974802571480278</c:v>
                </c:pt>
                <c:pt idx="10">
                  <c:v>1</c:v>
                </c:pt>
                <c:pt idx="11">
                  <c:v>0.913223727972775</c:v>
                </c:pt>
                <c:pt idx="12">
                  <c:v>0.893515544850326</c:v>
                </c:pt>
              </c:numCache>
            </c:numRef>
          </c:yVal>
          <c:smooth val="0"/>
        </c:ser>
        <c:dLbls>
          <c:showLegendKey val="0"/>
          <c:showVal val="0"/>
          <c:showCatName val="0"/>
          <c:showSerName val="0"/>
          <c:showPercent val="0"/>
          <c:showBubbleSize val="0"/>
        </c:dLbls>
        <c:axId val="1700489935"/>
        <c:axId val="1575592735"/>
      </c:scatterChart>
      <c:valAx>
        <c:axId val="17004899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阅读量</a:t>
                </a:r>
                <a:endParaRPr lang="en-US"/>
              </a:p>
            </c:rich>
          </c:tx>
          <c:layout/>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575592735"/>
        <c:crosses val="autoZero"/>
        <c:crossBetween val="midCat"/>
      </c:valAx>
      <c:valAx>
        <c:axId val="1575592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r>
                  <a:rPr lang="zh-CN"/>
                  <a:t>点赞量</a:t>
                </a:r>
                <a:endParaRPr lang="zh-CN"/>
              </a:p>
            </c:rich>
          </c:tx>
          <c:layout/>
          <c:overlay val="0"/>
          <c:spPr>
            <a:noFill/>
            <a:ln>
              <a:noFill/>
            </a:ln>
            <a:effectLst/>
          </c:sp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700489935"/>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Sheet2!$C$18</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layout/>
              <c:tx>
                <c:rich>
                  <a:bodyPr rot="0" spcFirstLastPara="1" vertOverflow="ellipsis" vert="horz" wrap="square" lIns="38100" tIns="19050" rIns="38100" bIns="19050" anchor="ctr" anchorCtr="1"/>
                  <a:lstStyle/>
                  <a:p>
                    <a:fld id="{3689ff85-3eb8-43c7-b90e-c195d0367b9a}"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r>
                      <a:rPr lang="zh-CN" altLang="en-US"/>
                      <a:t>计量经济</a:t>
                    </a:r>
                    <a:endParaRPr lang="zh-CN" altLang="en-US"/>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ext>
              </c:extLst>
            </c:dLbl>
            <c:dLbl>
              <c:idx val="2"/>
              <c:layout/>
              <c:tx>
                <c:rich>
                  <a:bodyPr rot="0" spcFirstLastPara="1" vertOverflow="ellipsis" vert="horz" wrap="square" lIns="38100" tIns="19050" rIns="38100" bIns="19050" anchor="ctr" anchorCtr="1"/>
                  <a:lstStyle/>
                  <a:p>
                    <a:fld id="{1c8d5007-f30f-4e89-ad43-51ae30c1c28e}"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3"/>
              <c:layout/>
              <c:tx>
                <c:rich>
                  <a:bodyPr rot="0" spcFirstLastPara="1" vertOverflow="ellipsis" vert="horz" wrap="square" lIns="38100" tIns="19050" rIns="38100" bIns="19050" anchor="ctr" anchorCtr="1"/>
                  <a:lstStyle/>
                  <a:p>
                    <a:fld id="{c9e277e2-4203-4e80-a438-c48c4fda2a43}"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Sheet2!$B$19:$B$22</c:f>
              <c:numCache>
                <c:formatCode>General</c:formatCode>
                <c:ptCount val="4"/>
                <c:pt idx="0">
                  <c:v>0.261206131788596</c:v>
                </c:pt>
                <c:pt idx="1">
                  <c:v>0.486858610426979</c:v>
                </c:pt>
                <c:pt idx="2">
                  <c:v>0.694632608170034</c:v>
                </c:pt>
                <c:pt idx="3">
                  <c:v>0.876037693859161</c:v>
                </c:pt>
              </c:numCache>
            </c:numRef>
          </c:xVal>
          <c:yVal>
            <c:numRef>
              <c:f>Sheet2!$C$19:$C$22</c:f>
              <c:numCache>
                <c:formatCode>General</c:formatCode>
                <c:ptCount val="4"/>
                <c:pt idx="0">
                  <c:v>0.492834442472486</c:v>
                </c:pt>
                <c:pt idx="1">
                  <c:v>0.241691428399797</c:v>
                </c:pt>
                <c:pt idx="2">
                  <c:v>1</c:v>
                </c:pt>
                <c:pt idx="3">
                  <c:v>0.913223727972775</c:v>
                </c:pt>
              </c:numCache>
            </c:numRef>
          </c:yVal>
          <c:smooth val="0"/>
          <c:extLst>
            <c:ext xmlns:c15="http://schemas.microsoft.com/office/drawing/2012/chart" uri="{02D57815-91ED-43cb-92C2-25804820EDAC}">
              <c15:datalabelsRange>
                <c15:f>Sheet2!#REF!</c15:f>
              </c15:datalabelsRange>
            </c:ext>
          </c:extLst>
        </c:ser>
        <c:dLbls>
          <c:showLegendKey val="0"/>
          <c:showVal val="1"/>
          <c:showCatName val="0"/>
          <c:showSerName val="0"/>
          <c:showPercent val="0"/>
          <c:showBubbleSize val="0"/>
        </c:dLbls>
        <c:axId val="1700508847"/>
        <c:axId val="1484212239"/>
      </c:scatterChart>
      <c:valAx>
        <c:axId val="1700508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484212239"/>
        <c:crosses val="autoZero"/>
        <c:crossBetween val="midCat"/>
      </c:valAx>
      <c:valAx>
        <c:axId val="1484212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cs"/>
              </a:defRPr>
            </a:pPr>
          </a:p>
        </c:txPr>
        <c:crossAx val="1700508847"/>
        <c:crosses val="autoZero"/>
        <c:crossBetween val="midCat"/>
      </c:valAx>
      <c:spPr>
        <a:noFill/>
        <a:ln>
          <a:noFill/>
        </a:ln>
        <a:effectLst/>
      </c:spPr>
    </c:plotArea>
    <c:plotVisOnly val="1"/>
    <c:dispBlanksAs val="gap"/>
    <c:showDLblsOverMax val="0"/>
  </c:chart>
  <c:spPr>
    <a:noFill/>
    <a:ln>
      <a:noFill/>
    </a:ln>
    <a:effectLst/>
  </c:spPr>
  <c:txPr>
    <a:bodyPr/>
    <a:lstStyle/>
    <a:p>
      <a:pPr>
        <a:defRPr lang="zh-CN" sz="12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Sheet2!$C$18</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chemeClr val="accent2"/>
                </a:solidFill>
                <a:ln w="9525">
                  <a:noFill/>
                </a:ln>
                <a:effectLst/>
              </c:spPr>
            </c:marker>
            <c:bubble3D val="0"/>
            <c:spPr>
              <a:ln w="19050" cap="rnd">
                <a:noFill/>
                <a:round/>
              </a:ln>
              <a:effectLst/>
            </c:spPr>
          </c:dPt>
          <c:dPt>
            <c:idx val="5"/>
            <c:marker>
              <c:symbol val="circle"/>
              <c:size val="5"/>
              <c:spPr>
                <a:solidFill>
                  <a:schemeClr val="accent2"/>
                </a:solidFill>
                <a:ln w="9525">
                  <a:noFill/>
                </a:ln>
                <a:effectLst/>
              </c:spPr>
            </c:marker>
            <c:bubble3D val="0"/>
            <c:spPr>
              <a:ln w="19050" cap="rnd">
                <a:noFill/>
                <a:round/>
              </a:ln>
              <a:effectLst/>
            </c:spPr>
          </c:dPt>
          <c:dLbls>
            <c:dLbl>
              <c:idx val="0"/>
              <c:layout/>
              <c:tx>
                <c:rich>
                  <a:bodyPr rot="0" spcFirstLastPara="1" vertOverflow="ellipsis" vert="horz" wrap="square" lIns="38100" tIns="19050" rIns="38100" bIns="19050" anchor="ctr" anchorCtr="1"/>
                  <a:lstStyle/>
                  <a:p>
                    <a:fld id="{bc3e4092-9662-4d94-b42a-bbcaea3b8be7}"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1"/>
              <c:layout/>
              <c:tx>
                <c:rich>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宋体" panose="02010600030101010101" pitchFamily="2" charset="-122"/>
                        <a:ea typeface="宋体" panose="02010600030101010101" pitchFamily="2" charset="-122"/>
                        <a:cs typeface="+mn-cs"/>
                      </a:defRPr>
                    </a:pPr>
                    <a:r>
                      <a:rPr lang="zh-CN" altLang="en-US"/>
                      <a:t>计量经济</a:t>
                    </a:r>
                    <a:endParaRPr lang="zh-CN" altLang="en-US"/>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ext>
              </c:extLst>
            </c:dLbl>
            <c:dLbl>
              <c:idx val="2"/>
              <c:layout>
                <c:manualLayout>
                  <c:x val="-0.180505415162455"/>
                  <c:y val="-0.0126782884310618"/>
                </c:manualLayout>
              </c:layout>
              <c:tx>
                <c:rich>
                  <a:bodyPr rot="0" spcFirstLastPara="1" vertOverflow="ellipsis" vert="horz" wrap="square" lIns="38100" tIns="19050" rIns="38100" bIns="19050" anchor="ctr" anchorCtr="1"/>
                  <a:lstStyle/>
                  <a:p>
                    <a:fld id="{2b8fdc61-6e4f-4fc0-b214-b111ffee0080}"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showDataLabelsRange val="1"/>
                </c:ext>
              </c:extLst>
            </c:dLbl>
            <c:dLbl>
              <c:idx val="3"/>
              <c:layout>
                <c:manualLayout>
                  <c:x val="-0.0316516061129201"/>
                  <c:y val="0.0623269822226534"/>
                </c:manualLayout>
              </c:layout>
              <c:tx>
                <c:rich>
                  <a:bodyPr rot="0" spcFirstLastPara="1" vertOverflow="ellipsis" vert="horz" wrap="square" lIns="38100" tIns="19050" rIns="38100" bIns="19050" anchor="ctr" anchorCtr="1"/>
                  <a:lstStyle/>
                  <a:p>
                    <a:fld id="{07f10c54-44d7-4825-b870-ada473c90c86}"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showDataLabelsRange val="1"/>
                </c:ext>
              </c:extLst>
            </c:dLbl>
            <c:dLbl>
              <c:idx val="4"/>
              <c:layout/>
              <c:tx>
                <c:rich>
                  <a:bodyPr rot="0" spcFirstLastPara="1" vertOverflow="ellipsis" vert="horz" wrap="square" lIns="38100" tIns="19050" rIns="38100" bIns="19050" anchor="ctr" anchorCtr="1"/>
                  <a:lstStyle/>
                  <a:p>
                    <a:fld id="{072ed328-f508-4284-8e72-35a0732374bc}" type="VALUE">
                      <a:t>[VALUE]</a:t>
                    </a:fld>
                  </a:p>
                </c:rich>
              </c:tx>
              <c:dLblPos val="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Lst>
            </c:dLbl>
            <c:dLbl>
              <c:idx val="5"/>
              <c:layout>
                <c:manualLayout>
                  <c:x val="-0.0315449185368945"/>
                  <c:y val="-0.0483120939638715"/>
                </c:manualLayout>
              </c:layout>
              <c:tx>
                <c:rich>
                  <a:bodyPr rot="0" spcFirstLastPara="1" vertOverflow="ellipsis" vert="horz" wrap="square" lIns="38100" tIns="19050" rIns="38100" bIns="19050" anchor="ctr" anchorCtr="1"/>
                  <a:lstStyle/>
                  <a:p>
                    <a:fld id="{4463fd02-86af-4244-8166-7240ef8f702c}" type="VALUE">
                      <a:t>[VALUE]</a:t>
                    </a:fld>
                  </a:p>
                </c:rich>
              </c:tx>
              <c:dLblPos val="r"/>
              <c:showLegendKey val="0"/>
              <c:showVal val="1"/>
              <c:showCatName val="0"/>
              <c:showSerName val="0"/>
              <c:showPercent val="0"/>
              <c:showBubbleSize val="0"/>
              <c:extLst>
                <c:ext xmlns:c15="http://schemas.microsoft.com/office/drawing/2012/chart" uri="{CE6537A1-D6FC-4f65-9D91-7224C49458BB}">
                  <c15:layout>
                    <c:manualLayout>
                      <c:w val="0.104203757186255"/>
                      <c:h val="0.158990025866749"/>
                    </c:manualLayout>
                  </c15:layout>
                  <c15:dlblFieldTable/>
                  <c15:showDataLabelsRange val="1"/>
                </c:ext>
              </c:extLst>
            </c:dLbl>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宋体" panose="02010600030101010101" pitchFamily="2" charset="-122"/>
                    <a:ea typeface="宋体" panose="02010600030101010101" pitchFamily="2" charset="-122"/>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xVal>
            <c:numRef>
              <c:f>Sheet2!$B$19:$B$24</c:f>
              <c:numCache>
                <c:formatCode>General</c:formatCode>
                <c:ptCount val="6"/>
                <c:pt idx="0">
                  <c:v>0.261206131788596</c:v>
                </c:pt>
                <c:pt idx="1">
                  <c:v>0.486858610426979</c:v>
                </c:pt>
                <c:pt idx="2">
                  <c:v>0.694632608170034</c:v>
                </c:pt>
                <c:pt idx="3">
                  <c:v>0.876037693859161</c:v>
                </c:pt>
                <c:pt idx="4">
                  <c:v>0.4</c:v>
                </c:pt>
                <c:pt idx="5">
                  <c:v>0.8</c:v>
                </c:pt>
              </c:numCache>
            </c:numRef>
          </c:xVal>
          <c:yVal>
            <c:numRef>
              <c:f>Sheet2!$C$19:$C$24</c:f>
              <c:numCache>
                <c:formatCode>General</c:formatCode>
                <c:ptCount val="6"/>
                <c:pt idx="0">
                  <c:v>0.492834442472486</c:v>
                </c:pt>
                <c:pt idx="1">
                  <c:v>0.241691428399797</c:v>
                </c:pt>
                <c:pt idx="2">
                  <c:v>1</c:v>
                </c:pt>
                <c:pt idx="3">
                  <c:v>0.913223727972775</c:v>
                </c:pt>
                <c:pt idx="4">
                  <c:v>0.4</c:v>
                </c:pt>
                <c:pt idx="5">
                  <c:v>1</c:v>
                </c:pt>
              </c:numCache>
            </c:numRef>
          </c:yVal>
          <c:smooth val="0"/>
          <c:extLst>
            <c:ext xmlns:c15="http://schemas.microsoft.com/office/drawing/2012/chart" uri="{02D57815-91ED-43cb-92C2-25804820EDAC}">
              <c15:datalabelsRange>
                <c15:f>Sheet2!#REF!</c15:f>
              </c15:datalabelsRange>
            </c:ext>
          </c:extLst>
        </c:ser>
        <c:dLbls>
          <c:showLegendKey val="0"/>
          <c:showVal val="1"/>
          <c:showCatName val="0"/>
          <c:showSerName val="0"/>
          <c:showPercent val="0"/>
          <c:showBubbleSize val="0"/>
        </c:dLbls>
        <c:axId val="1700508847"/>
        <c:axId val="1484212239"/>
      </c:scatterChart>
      <c:valAx>
        <c:axId val="17005088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p>
        </c:txPr>
        <c:crossAx val="1484212239"/>
        <c:crosses val="autoZero"/>
        <c:crossBetween val="midCat"/>
      </c:valAx>
      <c:valAx>
        <c:axId val="1484212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400"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p>
        </c:txPr>
        <c:crossAx val="1700508847"/>
        <c:crosses val="autoZero"/>
        <c:crossBetween val="midCat"/>
      </c:valAx>
      <c:spPr>
        <a:noFill/>
        <a:ln>
          <a:noFill/>
        </a:ln>
        <a:effectLst/>
      </c:spPr>
    </c:plotArea>
    <c:plotVisOnly val="1"/>
    <c:dispBlanksAs val="gap"/>
    <c:showDLblsOverMax val="0"/>
  </c:chart>
  <c:spPr>
    <a:noFill/>
    <a:ln>
      <a:noFill/>
    </a:ln>
    <a:effectLst/>
  </c:spPr>
  <c:txPr>
    <a:bodyPr/>
    <a:lstStyle/>
    <a:p>
      <a:pPr>
        <a:defRPr lang="zh-CN" sz="1400">
          <a:latin typeface="宋体" panose="02010600030101010101" pitchFamily="2" charset="-122"/>
          <a:ea typeface="宋体" panose="02010600030101010101" pitchFamily="2"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Pt>
            <c:idx val="4"/>
            <c:marker>
              <c:symbol val="circle"/>
              <c:size val="5"/>
              <c:spPr>
                <a:solidFill>
                  <a:schemeClr val="accent2"/>
                </a:solidFill>
                <a:ln w="9525">
                  <a:noFill/>
                </a:ln>
                <a:effectLst/>
              </c:spPr>
            </c:marker>
            <c:bubble3D val="0"/>
            <c:spPr>
              <a:ln w="19050" cap="rnd">
                <a:noFill/>
                <a:round/>
              </a:ln>
              <a:effectLst/>
            </c:spPr>
          </c:dPt>
          <c:dPt>
            <c:idx val="5"/>
            <c:marker>
              <c:symbol val="circle"/>
              <c:size val="5"/>
              <c:spPr>
                <a:solidFill>
                  <a:schemeClr val="accent2"/>
                </a:solidFill>
                <a:ln w="9525">
                  <a:noFill/>
                </a:ln>
                <a:effectLst/>
              </c:spPr>
            </c:marker>
            <c:bubble3D val="0"/>
            <c:spPr>
              <a:ln w="19050" cap="rnd">
                <a:noFill/>
                <a:round/>
              </a:ln>
              <a:effectLst/>
            </c:spPr>
          </c:dPt>
          <c:dLbls>
            <c:dLbl>
              <c:idx val="0"/>
              <c:layout/>
              <c:tx>
                <c:rich>
                  <a:bodyPr rot="0" spcFirstLastPara="1" vertOverflow="ellipsis" vert="horz" wrap="square" lIns="38100" tIns="19050" rIns="38100" bIns="19050" anchor="ctr" anchorCtr="1"/>
                  <a:lstStyle/>
                  <a:p>
                    <a:fld id="{96232571-f8c4-42d7-bb7c-93afdd0aafd3}"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fld id="{2f25278b-dbef-4928-abd9-8a9ee5f73cad}"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2"/>
              <c:layout>
                <c:manualLayout>
                  <c:x val="-0.169154228855721"/>
                  <c:y val="-0.00632911076990393"/>
                </c:manualLayout>
              </c:layout>
              <c:tx>
                <c:rich>
                  <a:bodyPr rot="0" spcFirstLastPara="1" vertOverflow="ellipsis" vert="horz" wrap="square" lIns="38100" tIns="19050" rIns="38100" bIns="19050" anchor="ctr" anchorCtr="1"/>
                  <a:lstStyle/>
                  <a:p>
                    <a:fld id="{3ce618f6-a51e-474c-bc9d-b9563b3e7f08}" type="VALUE">
                      <a:t>[VALUE]</a:t>
                    </a:fld>
                  </a:p>
                </c:rich>
              </c:tx>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rot="0" spcFirstLastPara="1" vertOverflow="ellipsis" vert="horz" wrap="square" lIns="38100" tIns="19050" rIns="38100" bIns="19050" anchor="ctr" anchorCtr="1"/>
                  <a:lstStyle/>
                  <a:p>
                    <a:fld id="{e18d7ef1-a52e-4aea-be33-363e8713433a}"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fld id="{3ee1d446-28cc-4e05-b3d0-53d688195f5a}" type="VALUE">
                      <a:t>[VALUE]</a:t>
                    </a:fld>
                  </a:p>
                </c:rich>
              </c:tx>
              <c:dLblPos val="r"/>
              <c:showLegendKey val="0"/>
              <c:showVal val="1"/>
              <c:showCatName val="0"/>
              <c:showSerName val="0"/>
              <c:showPercent val="0"/>
              <c:showBubbleSize val="0"/>
              <c:extLst>
                <c:ext xmlns:c15="http://schemas.microsoft.com/office/drawing/2012/chart" uri="{CE6537A1-D6FC-4f65-9D91-7224C49458BB}"/>
              </c:extLst>
            </c:dLbl>
            <c:dLbl>
              <c:idx val="5"/>
              <c:layout>
                <c:manualLayout>
                  <c:x val="-0.0132669983416252"/>
                  <c:y val="-0.0253164430796158"/>
                </c:manualLayout>
              </c:layout>
              <c:tx>
                <c:rich>
                  <a:bodyPr rot="0" spcFirstLastPara="1" vertOverflow="ellipsis" vert="horz" wrap="square" lIns="38100" tIns="19050" rIns="38100" bIns="19050" anchor="ctr" anchorCtr="1"/>
                  <a:lstStyle/>
                  <a:p>
                    <a:fld id="{56d31fff-9b0c-4806-9fa5-c642a50e2327}" type="VALUE">
                      <a:t>[VALUE]</a:t>
                    </a:fld>
                  </a:p>
                </c:rich>
              </c:tx>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Sheet2!$B$28:$B$33</c:f>
              <c:numCache>
                <c:formatCode>General</c:formatCode>
                <c:ptCount val="6"/>
                <c:pt idx="0">
                  <c:v>0.261206131788596</c:v>
                </c:pt>
                <c:pt idx="1">
                  <c:v>0.486858610426979</c:v>
                </c:pt>
                <c:pt idx="2">
                  <c:v>0.694632608170034</c:v>
                </c:pt>
                <c:pt idx="3">
                  <c:v>0.876037693859161</c:v>
                </c:pt>
                <c:pt idx="4">
                  <c:v>0.374032371107787</c:v>
                </c:pt>
                <c:pt idx="5">
                  <c:v>0.785335151014598</c:v>
                </c:pt>
              </c:numCache>
            </c:numRef>
          </c:xVal>
          <c:yVal>
            <c:numRef>
              <c:f>Sheet2!$C$28:$C$33</c:f>
              <c:numCache>
                <c:formatCode>General</c:formatCode>
                <c:ptCount val="6"/>
                <c:pt idx="0">
                  <c:v>0.492834442472486</c:v>
                </c:pt>
                <c:pt idx="1">
                  <c:v>0.241691428399797</c:v>
                </c:pt>
                <c:pt idx="2">
                  <c:v>1</c:v>
                </c:pt>
                <c:pt idx="3">
                  <c:v>0.913223727972775</c:v>
                </c:pt>
                <c:pt idx="4">
                  <c:v>0.367262935436141</c:v>
                </c:pt>
                <c:pt idx="5">
                  <c:v>0.956611863986387</c:v>
                </c:pt>
              </c:numCache>
            </c:numRef>
          </c:yVal>
          <c:smooth val="0"/>
        </c:ser>
        <c:dLbls>
          <c:showLegendKey val="0"/>
          <c:showVal val="1"/>
          <c:showCatName val="0"/>
          <c:showSerName val="0"/>
          <c:showPercent val="0"/>
          <c:showBubbleSize val="0"/>
        </c:dLbls>
        <c:axId val="1694004511"/>
        <c:axId val="1916839503"/>
      </c:scatterChart>
      <c:valAx>
        <c:axId val="1694004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1916839503"/>
        <c:crosses val="autoZero"/>
        <c:crossBetween val="midCat"/>
      </c:valAx>
      <c:valAx>
        <c:axId val="19168395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1694004511"/>
        <c:crosses val="autoZero"/>
        <c:crossBetween val="midCat"/>
      </c:valAx>
      <c:spPr>
        <a:noFill/>
        <a:ln>
          <a:noFill/>
        </a:ln>
        <a:effectLst/>
      </c:spPr>
    </c:plotArea>
    <c:plotVisOnly val="1"/>
    <c:dispBlanksAs val="gap"/>
    <c:showDLblsOverMax val="0"/>
  </c:chart>
  <c:spPr>
    <a:noFill/>
    <a:ln>
      <a:noFill/>
    </a:ln>
    <a:effectLst/>
  </c:spPr>
  <c:txPr>
    <a:bodyPr/>
    <a:lstStyle/>
    <a:p>
      <a:pPr>
        <a:defRPr lang="zh-CN" sz="13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4" Type="http://schemas.openxmlformats.org/officeDocument/2006/relationships/tags" Target="../tags/tag93.xml"/><Relationship Id="rId93" Type="http://schemas.openxmlformats.org/officeDocument/2006/relationships/tags" Target="../tags/tag92.xml"/><Relationship Id="rId92" Type="http://schemas.openxmlformats.org/officeDocument/2006/relationships/tags" Target="../tags/tag91.xml"/><Relationship Id="rId91" Type="http://schemas.openxmlformats.org/officeDocument/2006/relationships/tags" Target="../tags/tag90.xml"/><Relationship Id="rId90" Type="http://schemas.openxmlformats.org/officeDocument/2006/relationships/tags" Target="../tags/tag89.xml"/><Relationship Id="rId9" Type="http://schemas.openxmlformats.org/officeDocument/2006/relationships/tags" Target="../tags/tag8.xml"/><Relationship Id="rId89" Type="http://schemas.openxmlformats.org/officeDocument/2006/relationships/tags" Target="../tags/tag88.xml"/><Relationship Id="rId88" Type="http://schemas.openxmlformats.org/officeDocument/2006/relationships/tags" Target="../tags/tag87.xml"/><Relationship Id="rId87" Type="http://schemas.openxmlformats.org/officeDocument/2006/relationships/tags" Target="../tags/tag86.xml"/><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263.xml"/><Relationship Id="rId84" Type="http://schemas.openxmlformats.org/officeDocument/2006/relationships/tags" Target="../tags/tag338.xml"/><Relationship Id="rId83" Type="http://schemas.openxmlformats.org/officeDocument/2006/relationships/tags" Target="../tags/tag337.xml"/><Relationship Id="rId82" Type="http://schemas.openxmlformats.org/officeDocument/2006/relationships/tags" Target="../tags/tag336.xml"/><Relationship Id="rId81" Type="http://schemas.openxmlformats.org/officeDocument/2006/relationships/tags" Target="../tags/tag335.xml"/><Relationship Id="rId80" Type="http://schemas.openxmlformats.org/officeDocument/2006/relationships/tags" Target="../tags/tag334.xml"/><Relationship Id="rId8" Type="http://schemas.openxmlformats.org/officeDocument/2006/relationships/tags" Target="../tags/tag262.xml"/><Relationship Id="rId79" Type="http://schemas.openxmlformats.org/officeDocument/2006/relationships/tags" Target="../tags/tag333.xml"/><Relationship Id="rId78" Type="http://schemas.openxmlformats.org/officeDocument/2006/relationships/tags" Target="../tags/tag332.xml"/><Relationship Id="rId77" Type="http://schemas.openxmlformats.org/officeDocument/2006/relationships/tags" Target="../tags/tag331.xml"/><Relationship Id="rId76" Type="http://schemas.openxmlformats.org/officeDocument/2006/relationships/tags" Target="../tags/tag330.xml"/><Relationship Id="rId75" Type="http://schemas.openxmlformats.org/officeDocument/2006/relationships/tags" Target="../tags/tag329.xml"/><Relationship Id="rId74" Type="http://schemas.openxmlformats.org/officeDocument/2006/relationships/tags" Target="../tags/tag328.xml"/><Relationship Id="rId73" Type="http://schemas.openxmlformats.org/officeDocument/2006/relationships/tags" Target="../tags/tag327.xml"/><Relationship Id="rId72" Type="http://schemas.openxmlformats.org/officeDocument/2006/relationships/tags" Target="../tags/tag326.xml"/><Relationship Id="rId71" Type="http://schemas.openxmlformats.org/officeDocument/2006/relationships/tags" Target="../tags/tag325.xml"/><Relationship Id="rId70" Type="http://schemas.openxmlformats.org/officeDocument/2006/relationships/tags" Target="../tags/tag324.xml"/><Relationship Id="rId7" Type="http://schemas.openxmlformats.org/officeDocument/2006/relationships/tags" Target="../tags/tag261.xml"/><Relationship Id="rId69" Type="http://schemas.openxmlformats.org/officeDocument/2006/relationships/tags" Target="../tags/tag323.xml"/><Relationship Id="rId68" Type="http://schemas.openxmlformats.org/officeDocument/2006/relationships/tags" Target="../tags/tag322.xml"/><Relationship Id="rId67" Type="http://schemas.openxmlformats.org/officeDocument/2006/relationships/tags" Target="../tags/tag321.xml"/><Relationship Id="rId66" Type="http://schemas.openxmlformats.org/officeDocument/2006/relationships/tags" Target="../tags/tag320.xml"/><Relationship Id="rId65" Type="http://schemas.openxmlformats.org/officeDocument/2006/relationships/tags" Target="../tags/tag319.xml"/><Relationship Id="rId64" Type="http://schemas.openxmlformats.org/officeDocument/2006/relationships/tags" Target="../tags/tag318.xml"/><Relationship Id="rId63" Type="http://schemas.openxmlformats.org/officeDocument/2006/relationships/tags" Target="../tags/tag317.xml"/><Relationship Id="rId62" Type="http://schemas.openxmlformats.org/officeDocument/2006/relationships/tags" Target="../tags/tag316.xml"/><Relationship Id="rId61" Type="http://schemas.openxmlformats.org/officeDocument/2006/relationships/tags" Target="../tags/tag315.xml"/><Relationship Id="rId60" Type="http://schemas.openxmlformats.org/officeDocument/2006/relationships/tags" Target="../tags/tag314.xml"/><Relationship Id="rId6" Type="http://schemas.openxmlformats.org/officeDocument/2006/relationships/tags" Target="../tags/tag260.xml"/><Relationship Id="rId59" Type="http://schemas.openxmlformats.org/officeDocument/2006/relationships/tags" Target="../tags/tag313.xml"/><Relationship Id="rId58" Type="http://schemas.openxmlformats.org/officeDocument/2006/relationships/tags" Target="../tags/tag312.xml"/><Relationship Id="rId57" Type="http://schemas.openxmlformats.org/officeDocument/2006/relationships/tags" Target="../tags/tag311.xml"/><Relationship Id="rId56" Type="http://schemas.openxmlformats.org/officeDocument/2006/relationships/tags" Target="../tags/tag310.xml"/><Relationship Id="rId55" Type="http://schemas.openxmlformats.org/officeDocument/2006/relationships/tags" Target="../tags/tag309.xml"/><Relationship Id="rId54" Type="http://schemas.openxmlformats.org/officeDocument/2006/relationships/tags" Target="../tags/tag308.xml"/><Relationship Id="rId53" Type="http://schemas.openxmlformats.org/officeDocument/2006/relationships/tags" Target="../tags/tag307.xml"/><Relationship Id="rId52" Type="http://schemas.openxmlformats.org/officeDocument/2006/relationships/tags" Target="../tags/tag306.xml"/><Relationship Id="rId51" Type="http://schemas.openxmlformats.org/officeDocument/2006/relationships/tags" Target="../tags/tag305.xml"/><Relationship Id="rId50" Type="http://schemas.openxmlformats.org/officeDocument/2006/relationships/tags" Target="../tags/tag304.xml"/><Relationship Id="rId5" Type="http://schemas.openxmlformats.org/officeDocument/2006/relationships/tags" Target="../tags/tag259.xml"/><Relationship Id="rId49" Type="http://schemas.openxmlformats.org/officeDocument/2006/relationships/tags" Target="../tags/tag303.xml"/><Relationship Id="rId48" Type="http://schemas.openxmlformats.org/officeDocument/2006/relationships/tags" Target="../tags/tag302.xml"/><Relationship Id="rId47" Type="http://schemas.openxmlformats.org/officeDocument/2006/relationships/tags" Target="../tags/tag301.xml"/><Relationship Id="rId46" Type="http://schemas.openxmlformats.org/officeDocument/2006/relationships/tags" Target="../tags/tag300.xml"/><Relationship Id="rId45" Type="http://schemas.openxmlformats.org/officeDocument/2006/relationships/tags" Target="../tags/tag299.xml"/><Relationship Id="rId44" Type="http://schemas.openxmlformats.org/officeDocument/2006/relationships/tags" Target="../tags/tag298.xml"/><Relationship Id="rId43" Type="http://schemas.openxmlformats.org/officeDocument/2006/relationships/tags" Target="../tags/tag297.xml"/><Relationship Id="rId42" Type="http://schemas.openxmlformats.org/officeDocument/2006/relationships/tags" Target="../tags/tag296.xml"/><Relationship Id="rId41" Type="http://schemas.openxmlformats.org/officeDocument/2006/relationships/tags" Target="../tags/tag295.xml"/><Relationship Id="rId40" Type="http://schemas.openxmlformats.org/officeDocument/2006/relationships/tags" Target="../tags/tag294.xml"/><Relationship Id="rId4" Type="http://schemas.openxmlformats.org/officeDocument/2006/relationships/tags" Target="../tags/tag258.xml"/><Relationship Id="rId39" Type="http://schemas.openxmlformats.org/officeDocument/2006/relationships/tags" Target="../tags/tag293.xml"/><Relationship Id="rId38" Type="http://schemas.openxmlformats.org/officeDocument/2006/relationships/tags" Target="../tags/tag292.xml"/><Relationship Id="rId37" Type="http://schemas.openxmlformats.org/officeDocument/2006/relationships/tags" Target="../tags/tag291.xml"/><Relationship Id="rId36" Type="http://schemas.openxmlformats.org/officeDocument/2006/relationships/tags" Target="../tags/tag290.xml"/><Relationship Id="rId35" Type="http://schemas.openxmlformats.org/officeDocument/2006/relationships/tags" Target="../tags/tag289.xml"/><Relationship Id="rId34" Type="http://schemas.openxmlformats.org/officeDocument/2006/relationships/tags" Target="../tags/tag288.xml"/><Relationship Id="rId33" Type="http://schemas.openxmlformats.org/officeDocument/2006/relationships/tags" Target="../tags/tag287.xml"/><Relationship Id="rId32" Type="http://schemas.openxmlformats.org/officeDocument/2006/relationships/tags" Target="../tags/tag286.xml"/><Relationship Id="rId31" Type="http://schemas.openxmlformats.org/officeDocument/2006/relationships/tags" Target="../tags/tag285.xml"/><Relationship Id="rId30" Type="http://schemas.openxmlformats.org/officeDocument/2006/relationships/tags" Target="../tags/tag284.xml"/><Relationship Id="rId3" Type="http://schemas.openxmlformats.org/officeDocument/2006/relationships/tags" Target="../tags/tag257.xml"/><Relationship Id="rId29" Type="http://schemas.openxmlformats.org/officeDocument/2006/relationships/tags" Target="../tags/tag283.xml"/><Relationship Id="rId28" Type="http://schemas.openxmlformats.org/officeDocument/2006/relationships/tags" Target="../tags/tag282.xml"/><Relationship Id="rId27" Type="http://schemas.openxmlformats.org/officeDocument/2006/relationships/tags" Target="../tags/tag281.xml"/><Relationship Id="rId26" Type="http://schemas.openxmlformats.org/officeDocument/2006/relationships/tags" Target="../tags/tag280.xml"/><Relationship Id="rId25" Type="http://schemas.openxmlformats.org/officeDocument/2006/relationships/tags" Target="../tags/tag279.xml"/><Relationship Id="rId24" Type="http://schemas.openxmlformats.org/officeDocument/2006/relationships/tags" Target="../tags/tag278.xml"/><Relationship Id="rId23" Type="http://schemas.openxmlformats.org/officeDocument/2006/relationships/tags" Target="../tags/tag277.xml"/><Relationship Id="rId22" Type="http://schemas.openxmlformats.org/officeDocument/2006/relationships/tags" Target="../tags/tag276.xml"/><Relationship Id="rId21" Type="http://schemas.openxmlformats.org/officeDocument/2006/relationships/tags" Target="../tags/tag275.xml"/><Relationship Id="rId20" Type="http://schemas.openxmlformats.org/officeDocument/2006/relationships/tags" Target="../tags/tag274.xml"/><Relationship Id="rId2" Type="http://schemas.openxmlformats.org/officeDocument/2006/relationships/tags" Target="../tags/tag256.xml"/><Relationship Id="rId19" Type="http://schemas.openxmlformats.org/officeDocument/2006/relationships/tags" Target="../tags/tag273.xml"/><Relationship Id="rId18" Type="http://schemas.openxmlformats.org/officeDocument/2006/relationships/tags" Target="../tags/tag272.xml"/><Relationship Id="rId17" Type="http://schemas.openxmlformats.org/officeDocument/2006/relationships/tags" Target="../tags/tag271.xml"/><Relationship Id="rId16" Type="http://schemas.openxmlformats.org/officeDocument/2006/relationships/tags" Target="../tags/tag270.xml"/><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5" Type="http://schemas.openxmlformats.org/officeDocument/2006/relationships/tags" Target="../tags/tag127.xml"/><Relationship Id="rId34" Type="http://schemas.openxmlformats.org/officeDocument/2006/relationships/tags" Target="../tags/tag126.xml"/><Relationship Id="rId33" Type="http://schemas.openxmlformats.org/officeDocument/2006/relationships/tags" Target="../tags/tag125.xml"/><Relationship Id="rId32" Type="http://schemas.openxmlformats.org/officeDocument/2006/relationships/tags" Target="../tags/tag124.xml"/><Relationship Id="rId31" Type="http://schemas.openxmlformats.org/officeDocument/2006/relationships/tags" Target="../tags/tag123.xml"/><Relationship Id="rId30" Type="http://schemas.openxmlformats.org/officeDocument/2006/relationships/tags" Target="../tags/tag122.xml"/><Relationship Id="rId3" Type="http://schemas.openxmlformats.org/officeDocument/2006/relationships/tags" Target="../tags/tag95.xml"/><Relationship Id="rId29" Type="http://schemas.openxmlformats.org/officeDocument/2006/relationships/tags" Target="../tags/tag121.xml"/><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tags" Target="../tags/tag114.xml"/><Relationship Id="rId21" Type="http://schemas.openxmlformats.org/officeDocument/2006/relationships/tags" Target="../tags/tag113.xml"/><Relationship Id="rId20" Type="http://schemas.openxmlformats.org/officeDocument/2006/relationships/tags" Target="../tags/tag112.xml"/><Relationship Id="rId2" Type="http://schemas.openxmlformats.org/officeDocument/2006/relationships/tags" Target="../tags/tag94.xml"/><Relationship Id="rId19" Type="http://schemas.openxmlformats.org/officeDocument/2006/relationships/tags" Target="../tags/tag111.xml"/><Relationship Id="rId18" Type="http://schemas.openxmlformats.org/officeDocument/2006/relationships/tags" Target="../tags/tag110.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3" Type="http://schemas.openxmlformats.org/officeDocument/2006/relationships/tags" Target="../tags/tag219.xml"/><Relationship Id="rId92" Type="http://schemas.openxmlformats.org/officeDocument/2006/relationships/tags" Target="../tags/tag218.xml"/><Relationship Id="rId91" Type="http://schemas.openxmlformats.org/officeDocument/2006/relationships/tags" Target="../tags/tag217.xml"/><Relationship Id="rId90" Type="http://schemas.openxmlformats.org/officeDocument/2006/relationships/tags" Target="../tags/tag216.xml"/><Relationship Id="rId9" Type="http://schemas.openxmlformats.org/officeDocument/2006/relationships/tags" Target="../tags/tag135.xml"/><Relationship Id="rId89" Type="http://schemas.openxmlformats.org/officeDocument/2006/relationships/tags" Target="../tags/tag215.xml"/><Relationship Id="rId88" Type="http://schemas.openxmlformats.org/officeDocument/2006/relationships/tags" Target="../tags/tag214.xml"/><Relationship Id="rId87" Type="http://schemas.openxmlformats.org/officeDocument/2006/relationships/tags" Target="../tags/tag213.xml"/><Relationship Id="rId86" Type="http://schemas.openxmlformats.org/officeDocument/2006/relationships/tags" Target="../tags/tag212.xml"/><Relationship Id="rId85" Type="http://schemas.openxmlformats.org/officeDocument/2006/relationships/tags" Target="../tags/tag211.xml"/><Relationship Id="rId84" Type="http://schemas.openxmlformats.org/officeDocument/2006/relationships/tags" Target="../tags/tag210.xml"/><Relationship Id="rId83" Type="http://schemas.openxmlformats.org/officeDocument/2006/relationships/tags" Target="../tags/tag209.xml"/><Relationship Id="rId82" Type="http://schemas.openxmlformats.org/officeDocument/2006/relationships/tags" Target="../tags/tag208.xml"/><Relationship Id="rId81" Type="http://schemas.openxmlformats.org/officeDocument/2006/relationships/tags" Target="../tags/tag207.xml"/><Relationship Id="rId80" Type="http://schemas.openxmlformats.org/officeDocument/2006/relationships/tags" Target="../tags/tag206.xml"/><Relationship Id="rId8" Type="http://schemas.openxmlformats.org/officeDocument/2006/relationships/tags" Target="../tags/tag134.xml"/><Relationship Id="rId79" Type="http://schemas.openxmlformats.org/officeDocument/2006/relationships/tags" Target="../tags/tag205.xml"/><Relationship Id="rId78" Type="http://schemas.openxmlformats.org/officeDocument/2006/relationships/tags" Target="../tags/tag204.xml"/><Relationship Id="rId77" Type="http://schemas.openxmlformats.org/officeDocument/2006/relationships/tags" Target="../tags/tag203.xml"/><Relationship Id="rId76" Type="http://schemas.openxmlformats.org/officeDocument/2006/relationships/tags" Target="../tags/tag202.xml"/><Relationship Id="rId75" Type="http://schemas.openxmlformats.org/officeDocument/2006/relationships/tags" Target="../tags/tag201.xml"/><Relationship Id="rId74" Type="http://schemas.openxmlformats.org/officeDocument/2006/relationships/tags" Target="../tags/tag200.xml"/><Relationship Id="rId73" Type="http://schemas.openxmlformats.org/officeDocument/2006/relationships/tags" Target="../tags/tag199.xml"/><Relationship Id="rId72" Type="http://schemas.openxmlformats.org/officeDocument/2006/relationships/tags" Target="../tags/tag198.xml"/><Relationship Id="rId71" Type="http://schemas.openxmlformats.org/officeDocument/2006/relationships/tags" Target="../tags/tag197.xml"/><Relationship Id="rId70" Type="http://schemas.openxmlformats.org/officeDocument/2006/relationships/tags" Target="../tags/tag196.xml"/><Relationship Id="rId7" Type="http://schemas.openxmlformats.org/officeDocument/2006/relationships/tags" Target="../tags/tag133.xml"/><Relationship Id="rId69" Type="http://schemas.openxmlformats.org/officeDocument/2006/relationships/tags" Target="../tags/tag195.xml"/><Relationship Id="rId68" Type="http://schemas.openxmlformats.org/officeDocument/2006/relationships/tags" Target="../tags/tag194.xml"/><Relationship Id="rId67" Type="http://schemas.openxmlformats.org/officeDocument/2006/relationships/tags" Target="../tags/tag193.xml"/><Relationship Id="rId66" Type="http://schemas.openxmlformats.org/officeDocument/2006/relationships/tags" Target="../tags/tag192.xml"/><Relationship Id="rId65" Type="http://schemas.openxmlformats.org/officeDocument/2006/relationships/tags" Target="../tags/tag191.xml"/><Relationship Id="rId64" Type="http://schemas.openxmlformats.org/officeDocument/2006/relationships/tags" Target="../tags/tag190.xml"/><Relationship Id="rId63" Type="http://schemas.openxmlformats.org/officeDocument/2006/relationships/tags" Target="../tags/tag189.xml"/><Relationship Id="rId62" Type="http://schemas.openxmlformats.org/officeDocument/2006/relationships/tags" Target="../tags/tag188.xml"/><Relationship Id="rId61" Type="http://schemas.openxmlformats.org/officeDocument/2006/relationships/tags" Target="../tags/tag187.xml"/><Relationship Id="rId60" Type="http://schemas.openxmlformats.org/officeDocument/2006/relationships/tags" Target="../tags/tag186.xml"/><Relationship Id="rId6" Type="http://schemas.openxmlformats.org/officeDocument/2006/relationships/tags" Target="../tags/tag132.xml"/><Relationship Id="rId59" Type="http://schemas.openxmlformats.org/officeDocument/2006/relationships/tags" Target="../tags/tag185.xml"/><Relationship Id="rId58" Type="http://schemas.openxmlformats.org/officeDocument/2006/relationships/tags" Target="../tags/tag184.xml"/><Relationship Id="rId57" Type="http://schemas.openxmlformats.org/officeDocument/2006/relationships/tags" Target="../tags/tag183.xml"/><Relationship Id="rId56" Type="http://schemas.openxmlformats.org/officeDocument/2006/relationships/tags" Target="../tags/tag182.xml"/><Relationship Id="rId55" Type="http://schemas.openxmlformats.org/officeDocument/2006/relationships/tags" Target="../tags/tag181.xml"/><Relationship Id="rId54" Type="http://schemas.openxmlformats.org/officeDocument/2006/relationships/tags" Target="../tags/tag180.xml"/><Relationship Id="rId53" Type="http://schemas.openxmlformats.org/officeDocument/2006/relationships/tags" Target="../tags/tag179.xml"/><Relationship Id="rId52" Type="http://schemas.openxmlformats.org/officeDocument/2006/relationships/tags" Target="../tags/tag178.xml"/><Relationship Id="rId51" Type="http://schemas.openxmlformats.org/officeDocument/2006/relationships/tags" Target="../tags/tag177.xml"/><Relationship Id="rId50" Type="http://schemas.openxmlformats.org/officeDocument/2006/relationships/tags" Target="../tags/tag176.xml"/><Relationship Id="rId5" Type="http://schemas.openxmlformats.org/officeDocument/2006/relationships/tags" Target="../tags/tag131.xml"/><Relationship Id="rId49" Type="http://schemas.openxmlformats.org/officeDocument/2006/relationships/tags" Target="../tags/tag175.xml"/><Relationship Id="rId48" Type="http://schemas.openxmlformats.org/officeDocument/2006/relationships/tags" Target="../tags/tag174.xml"/><Relationship Id="rId47" Type="http://schemas.openxmlformats.org/officeDocument/2006/relationships/tags" Target="../tags/tag173.xml"/><Relationship Id="rId46" Type="http://schemas.openxmlformats.org/officeDocument/2006/relationships/tags" Target="../tags/tag172.xml"/><Relationship Id="rId45" Type="http://schemas.openxmlformats.org/officeDocument/2006/relationships/tags" Target="../tags/tag171.xml"/><Relationship Id="rId44" Type="http://schemas.openxmlformats.org/officeDocument/2006/relationships/tags" Target="../tags/tag170.xml"/><Relationship Id="rId43" Type="http://schemas.openxmlformats.org/officeDocument/2006/relationships/tags" Target="../tags/tag169.xml"/><Relationship Id="rId42" Type="http://schemas.openxmlformats.org/officeDocument/2006/relationships/tags" Target="../tags/tag168.xml"/><Relationship Id="rId41" Type="http://schemas.openxmlformats.org/officeDocument/2006/relationships/tags" Target="../tags/tag167.xml"/><Relationship Id="rId40" Type="http://schemas.openxmlformats.org/officeDocument/2006/relationships/tags" Target="../tags/tag166.xml"/><Relationship Id="rId4" Type="http://schemas.openxmlformats.org/officeDocument/2006/relationships/tags" Target="../tags/tag130.xml"/><Relationship Id="rId39" Type="http://schemas.openxmlformats.org/officeDocument/2006/relationships/tags" Target="../tags/tag165.xml"/><Relationship Id="rId38" Type="http://schemas.openxmlformats.org/officeDocument/2006/relationships/tags" Target="../tags/tag164.xml"/><Relationship Id="rId37" Type="http://schemas.openxmlformats.org/officeDocument/2006/relationships/tags" Target="../tags/tag163.xml"/><Relationship Id="rId36" Type="http://schemas.openxmlformats.org/officeDocument/2006/relationships/tags" Target="../tags/tag162.xml"/><Relationship Id="rId35" Type="http://schemas.openxmlformats.org/officeDocument/2006/relationships/tags" Target="../tags/tag161.xml"/><Relationship Id="rId34" Type="http://schemas.openxmlformats.org/officeDocument/2006/relationships/tags" Target="../tags/tag160.xml"/><Relationship Id="rId33" Type="http://schemas.openxmlformats.org/officeDocument/2006/relationships/tags" Target="../tags/tag159.xml"/><Relationship Id="rId32" Type="http://schemas.openxmlformats.org/officeDocument/2006/relationships/tags" Target="../tags/tag158.xml"/><Relationship Id="rId31" Type="http://schemas.openxmlformats.org/officeDocument/2006/relationships/tags" Target="../tags/tag157.xml"/><Relationship Id="rId30" Type="http://schemas.openxmlformats.org/officeDocument/2006/relationships/tags" Target="../tags/tag156.xml"/><Relationship Id="rId3" Type="http://schemas.openxmlformats.org/officeDocument/2006/relationships/tags" Target="../tags/tag129.xml"/><Relationship Id="rId29" Type="http://schemas.openxmlformats.org/officeDocument/2006/relationships/tags" Target="../tags/tag155.xml"/><Relationship Id="rId28" Type="http://schemas.openxmlformats.org/officeDocument/2006/relationships/tags" Target="../tags/tag154.xml"/><Relationship Id="rId27" Type="http://schemas.openxmlformats.org/officeDocument/2006/relationships/tags" Target="../tags/tag153.xml"/><Relationship Id="rId26" Type="http://schemas.openxmlformats.org/officeDocument/2006/relationships/tags" Target="../tags/tag152.xml"/><Relationship Id="rId25" Type="http://schemas.openxmlformats.org/officeDocument/2006/relationships/tags" Target="../tags/tag151.xml"/><Relationship Id="rId24" Type="http://schemas.openxmlformats.org/officeDocument/2006/relationships/tags" Target="../tags/tag150.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tags" Target="../tags/tag128.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tags" Target="../tags/tag249.xml"/><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Freeform 10"/>
          <p:cNvSpPr/>
          <p:nvPr>
            <p:custDataLst>
              <p:tags r:id="rId2"/>
            </p:custDataLst>
          </p:nvPr>
        </p:nvSpPr>
        <p:spPr bwMode="auto">
          <a:xfrm>
            <a:off x="8909050" y="2859087"/>
            <a:ext cx="3282950" cy="3998913"/>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5"/>
          <p:cNvSpPr/>
          <p:nvPr>
            <p:custDataLst>
              <p:tags r:id="rId3"/>
            </p:custDataLst>
          </p:nvPr>
        </p:nvSpPr>
        <p:spPr bwMode="auto">
          <a:xfrm>
            <a:off x="0" y="0"/>
            <a:ext cx="1441450" cy="1277938"/>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9" name="Freeform 6"/>
          <p:cNvSpPr/>
          <p:nvPr>
            <p:custDataLst>
              <p:tags r:id="rId4"/>
            </p:custDataLst>
          </p:nvPr>
        </p:nvSpPr>
        <p:spPr bwMode="auto">
          <a:xfrm>
            <a:off x="0" y="3995737"/>
            <a:ext cx="2433638" cy="2862263"/>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 name="Freeform 7"/>
          <p:cNvSpPr/>
          <p:nvPr>
            <p:custDataLst>
              <p:tags r:id="rId5"/>
            </p:custDataLst>
          </p:nvPr>
        </p:nvSpPr>
        <p:spPr bwMode="auto">
          <a:xfrm>
            <a:off x="479502" y="5089664"/>
            <a:ext cx="4076997" cy="1768336"/>
          </a:xfrm>
          <a:custGeom>
            <a:avLst/>
            <a:gdLst>
              <a:gd name="T0" fmla="*/ 0 w 1624"/>
              <a:gd name="T1" fmla="*/ 704 h 704"/>
              <a:gd name="T2" fmla="*/ 1204 w 1624"/>
              <a:gd name="T3" fmla="*/ 28 h 704"/>
              <a:gd name="T4" fmla="*/ 1452 w 1624"/>
              <a:gd name="T5" fmla="*/ 304 h 704"/>
              <a:gd name="T6" fmla="*/ 1376 w 1624"/>
              <a:gd name="T7" fmla="*/ 704 h 704"/>
              <a:gd name="T8" fmla="*/ 0 w 1624"/>
              <a:gd name="T9" fmla="*/ 704 h 704"/>
            </a:gdLst>
            <a:ahLst/>
            <a:cxnLst>
              <a:cxn ang="0">
                <a:pos x="T0" y="T1"/>
              </a:cxn>
              <a:cxn ang="0">
                <a:pos x="T2" y="T3"/>
              </a:cxn>
              <a:cxn ang="0">
                <a:pos x="T4" y="T5"/>
              </a:cxn>
              <a:cxn ang="0">
                <a:pos x="T6" y="T7"/>
              </a:cxn>
              <a:cxn ang="0">
                <a:pos x="T8" y="T9"/>
              </a:cxn>
            </a:cxnLst>
            <a:rect l="0" t="0" r="r" b="b"/>
            <a:pathLst>
              <a:path w="1624" h="704">
                <a:moveTo>
                  <a:pt x="0" y="704"/>
                </a:moveTo>
                <a:cubicBezTo>
                  <a:pt x="0" y="704"/>
                  <a:pt x="540" y="48"/>
                  <a:pt x="1204" y="28"/>
                </a:cubicBezTo>
                <a:cubicBezTo>
                  <a:pt x="1204" y="28"/>
                  <a:pt x="1624" y="0"/>
                  <a:pt x="1452" y="304"/>
                </a:cubicBezTo>
                <a:cubicBezTo>
                  <a:pt x="1452" y="304"/>
                  <a:pt x="1252" y="616"/>
                  <a:pt x="1376" y="704"/>
                </a:cubicBezTo>
                <a:lnTo>
                  <a:pt x="0" y="70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11" name="Freeform 8"/>
          <p:cNvSpPr/>
          <p:nvPr>
            <p:custDataLst>
              <p:tags r:id="rId6"/>
            </p:custDataLst>
          </p:nvPr>
        </p:nvSpPr>
        <p:spPr bwMode="auto">
          <a:xfrm>
            <a:off x="4865858" y="5074503"/>
            <a:ext cx="6305380" cy="1783497"/>
          </a:xfrm>
          <a:custGeom>
            <a:avLst/>
            <a:gdLst>
              <a:gd name="T0" fmla="*/ 0 w 2532"/>
              <a:gd name="T1" fmla="*/ 716 h 716"/>
              <a:gd name="T2" fmla="*/ 836 w 2532"/>
              <a:gd name="T3" fmla="*/ 488 h 716"/>
              <a:gd name="T4" fmla="*/ 1488 w 2532"/>
              <a:gd name="T5" fmla="*/ 328 h 716"/>
              <a:gd name="T6" fmla="*/ 2212 w 2532"/>
              <a:gd name="T7" fmla="*/ 308 h 716"/>
              <a:gd name="T8" fmla="*/ 2496 w 2532"/>
              <a:gd name="T9" fmla="*/ 716 h 716"/>
              <a:gd name="T10" fmla="*/ 0 w 2532"/>
              <a:gd name="T11" fmla="*/ 716 h 716"/>
            </a:gdLst>
            <a:ahLst/>
            <a:cxnLst>
              <a:cxn ang="0">
                <a:pos x="T0" y="T1"/>
              </a:cxn>
              <a:cxn ang="0">
                <a:pos x="T2" y="T3"/>
              </a:cxn>
              <a:cxn ang="0">
                <a:pos x="T4" y="T5"/>
              </a:cxn>
              <a:cxn ang="0">
                <a:pos x="T6" y="T7"/>
              </a:cxn>
              <a:cxn ang="0">
                <a:pos x="T8" y="T9"/>
              </a:cxn>
              <a:cxn ang="0">
                <a:pos x="T10" y="T11"/>
              </a:cxn>
            </a:cxnLst>
            <a:rect l="0" t="0" r="r" b="b"/>
            <a:pathLst>
              <a:path w="2532" h="716">
                <a:moveTo>
                  <a:pt x="0" y="716"/>
                </a:moveTo>
                <a:cubicBezTo>
                  <a:pt x="0" y="716"/>
                  <a:pt x="340" y="348"/>
                  <a:pt x="836" y="488"/>
                </a:cubicBezTo>
                <a:cubicBezTo>
                  <a:pt x="836" y="488"/>
                  <a:pt x="1212" y="656"/>
                  <a:pt x="1488" y="328"/>
                </a:cubicBezTo>
                <a:cubicBezTo>
                  <a:pt x="1764" y="0"/>
                  <a:pt x="1976" y="152"/>
                  <a:pt x="2212" y="308"/>
                </a:cubicBezTo>
                <a:cubicBezTo>
                  <a:pt x="2212" y="308"/>
                  <a:pt x="2532" y="572"/>
                  <a:pt x="2496" y="716"/>
                </a:cubicBezTo>
                <a:lnTo>
                  <a:pt x="0" y="716"/>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2" name="Freeform 9"/>
          <p:cNvSpPr/>
          <p:nvPr>
            <p:custDataLst>
              <p:tags r:id="rId7"/>
            </p:custDataLst>
          </p:nvPr>
        </p:nvSpPr>
        <p:spPr bwMode="auto">
          <a:xfrm>
            <a:off x="10150475" y="4402137"/>
            <a:ext cx="2041525" cy="2455863"/>
          </a:xfrm>
          <a:custGeom>
            <a:avLst/>
            <a:gdLst>
              <a:gd name="T0" fmla="*/ 1144 w 1144"/>
              <a:gd name="T1" fmla="*/ 0 h 1376"/>
              <a:gd name="T2" fmla="*/ 716 w 1144"/>
              <a:gd name="T3" fmla="*/ 684 h 1376"/>
              <a:gd name="T4" fmla="*/ 416 w 1144"/>
              <a:gd name="T5" fmla="*/ 1212 h 1376"/>
              <a:gd name="T6" fmla="*/ 0 w 1144"/>
              <a:gd name="T7" fmla="*/ 1376 h 1376"/>
              <a:gd name="T8" fmla="*/ 1144 w 1144"/>
              <a:gd name="T9" fmla="*/ 1376 h 1376"/>
              <a:gd name="T10" fmla="*/ 1144 w 1144"/>
              <a:gd name="T11" fmla="*/ 0 h 1376"/>
            </a:gdLst>
            <a:ahLst/>
            <a:cxnLst>
              <a:cxn ang="0">
                <a:pos x="T0" y="T1"/>
              </a:cxn>
              <a:cxn ang="0">
                <a:pos x="T2" y="T3"/>
              </a:cxn>
              <a:cxn ang="0">
                <a:pos x="T4" y="T5"/>
              </a:cxn>
              <a:cxn ang="0">
                <a:pos x="T6" y="T7"/>
              </a:cxn>
              <a:cxn ang="0">
                <a:pos x="T8" y="T9"/>
              </a:cxn>
              <a:cxn ang="0">
                <a:pos x="T10" y="T11"/>
              </a:cxn>
            </a:cxnLst>
            <a:rect l="0" t="0" r="r" b="b"/>
            <a:pathLst>
              <a:path w="1144" h="1376">
                <a:moveTo>
                  <a:pt x="1144" y="0"/>
                </a:moveTo>
                <a:cubicBezTo>
                  <a:pt x="1144" y="0"/>
                  <a:pt x="648" y="112"/>
                  <a:pt x="716" y="684"/>
                </a:cubicBezTo>
                <a:cubicBezTo>
                  <a:pt x="716" y="684"/>
                  <a:pt x="828" y="1080"/>
                  <a:pt x="416" y="1212"/>
                </a:cubicBezTo>
                <a:cubicBezTo>
                  <a:pt x="4" y="1344"/>
                  <a:pt x="0" y="1376"/>
                  <a:pt x="0" y="1376"/>
                </a:cubicBezTo>
                <a:cubicBezTo>
                  <a:pt x="1144" y="1376"/>
                  <a:pt x="1144" y="1376"/>
                  <a:pt x="1144" y="1376"/>
                </a:cubicBezTo>
                <a:lnTo>
                  <a:pt x="1144"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custDataLst>
              <p:tags r:id="rId8"/>
            </p:custDataLst>
          </p:nvPr>
        </p:nvSpPr>
        <p:spPr bwMode="auto">
          <a:xfrm>
            <a:off x="10493375" y="0"/>
            <a:ext cx="1698625" cy="1543050"/>
          </a:xfrm>
          <a:custGeom>
            <a:avLst/>
            <a:gdLst>
              <a:gd name="T0" fmla="*/ 324 w 952"/>
              <a:gd name="T1" fmla="*/ 0 h 864"/>
              <a:gd name="T2" fmla="*/ 296 w 952"/>
              <a:gd name="T3" fmla="*/ 376 h 864"/>
              <a:gd name="T4" fmla="*/ 536 w 952"/>
              <a:gd name="T5" fmla="*/ 700 h 864"/>
              <a:gd name="T6" fmla="*/ 952 w 952"/>
              <a:gd name="T7" fmla="*/ 768 h 864"/>
              <a:gd name="T8" fmla="*/ 952 w 952"/>
              <a:gd name="T9" fmla="*/ 0 h 864"/>
              <a:gd name="T10" fmla="*/ 324 w 952"/>
              <a:gd name="T11" fmla="*/ 0 h 864"/>
            </a:gdLst>
            <a:ahLst/>
            <a:cxnLst>
              <a:cxn ang="0">
                <a:pos x="T0" y="T1"/>
              </a:cxn>
              <a:cxn ang="0">
                <a:pos x="T2" y="T3"/>
              </a:cxn>
              <a:cxn ang="0">
                <a:pos x="T4" y="T5"/>
              </a:cxn>
              <a:cxn ang="0">
                <a:pos x="T6" y="T7"/>
              </a:cxn>
              <a:cxn ang="0">
                <a:pos x="T8" y="T9"/>
              </a:cxn>
              <a:cxn ang="0">
                <a:pos x="T10" y="T11"/>
              </a:cxn>
            </a:cxnLst>
            <a:rect l="0" t="0" r="r" b="b"/>
            <a:pathLst>
              <a:path w="952" h="864">
                <a:moveTo>
                  <a:pt x="324" y="0"/>
                </a:moveTo>
                <a:cubicBezTo>
                  <a:pt x="324" y="0"/>
                  <a:pt x="488" y="152"/>
                  <a:pt x="296" y="376"/>
                </a:cubicBezTo>
                <a:cubicBezTo>
                  <a:pt x="296" y="376"/>
                  <a:pt x="0" y="864"/>
                  <a:pt x="536" y="700"/>
                </a:cubicBezTo>
                <a:cubicBezTo>
                  <a:pt x="536" y="700"/>
                  <a:pt x="796" y="616"/>
                  <a:pt x="952" y="768"/>
                </a:cubicBezTo>
                <a:cubicBezTo>
                  <a:pt x="952" y="0"/>
                  <a:pt x="952" y="0"/>
                  <a:pt x="952" y="0"/>
                </a:cubicBezTo>
                <a:lnTo>
                  <a:pt x="324"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nvGrpSpPr>
          <p:cNvPr id="5" name="组合 4"/>
          <p:cNvGrpSpPr/>
          <p:nvPr>
            <p:custDataLst>
              <p:tags r:id="rId9"/>
            </p:custDataLst>
          </p:nvPr>
        </p:nvGrpSpPr>
        <p:grpSpPr>
          <a:xfrm>
            <a:off x="853588" y="-15913"/>
            <a:ext cx="1778716" cy="1425979"/>
            <a:chOff x="853588" y="-15913"/>
            <a:chExt cx="1778716" cy="1425979"/>
          </a:xfrm>
        </p:grpSpPr>
        <p:sp>
          <p:nvSpPr>
            <p:cNvPr id="15" name="任意多边形 122"/>
            <p:cNvSpPr/>
            <p:nvPr>
              <p:custDataLst>
                <p:tags r:id="rId10"/>
              </p:custDataLst>
            </p:nvPr>
          </p:nvSpPr>
          <p:spPr>
            <a:xfrm>
              <a:off x="853588" y="-15912"/>
              <a:ext cx="276388" cy="478719"/>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21"/>
            <p:cNvSpPr/>
            <p:nvPr>
              <p:custDataLst>
                <p:tags r:id="rId11"/>
              </p:custDataLst>
            </p:nvPr>
          </p:nvSpPr>
          <p:spPr>
            <a:xfrm>
              <a:off x="863589" y="-15912"/>
              <a:ext cx="390168" cy="675791"/>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20"/>
            <p:cNvSpPr/>
            <p:nvPr>
              <p:custDataLst>
                <p:tags r:id="rId12"/>
              </p:custDataLst>
            </p:nvPr>
          </p:nvSpPr>
          <p:spPr>
            <a:xfrm>
              <a:off x="900607" y="-15912"/>
              <a:ext cx="475056" cy="822820"/>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9"/>
            <p:cNvSpPr/>
            <p:nvPr>
              <p:custDataLst>
                <p:tags r:id="rId13"/>
              </p:custDataLst>
            </p:nvPr>
          </p:nvSpPr>
          <p:spPr>
            <a:xfrm>
              <a:off x="948457" y="-15912"/>
              <a:ext cx="550987" cy="945343"/>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8"/>
            <p:cNvSpPr/>
            <p:nvPr>
              <p:custDataLst>
                <p:tags r:id="rId14"/>
              </p:custDataLst>
            </p:nvPr>
          </p:nvSpPr>
          <p:spPr>
            <a:xfrm>
              <a:off x="1005021" y="-15912"/>
              <a:ext cx="618203" cy="1048172"/>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7"/>
            <p:cNvSpPr/>
            <p:nvPr>
              <p:custDataLst>
                <p:tags r:id="rId15"/>
              </p:custDataLst>
            </p:nvPr>
          </p:nvSpPr>
          <p:spPr>
            <a:xfrm>
              <a:off x="1072076" y="-15912"/>
              <a:ext cx="674930" cy="1135530"/>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16"/>
            <p:cNvSpPr/>
            <p:nvPr>
              <p:custDataLst>
                <p:tags r:id="rId16"/>
              </p:custDataLst>
            </p:nvPr>
          </p:nvSpPr>
          <p:spPr>
            <a:xfrm>
              <a:off x="1148012" y="-15912"/>
              <a:ext cx="722776" cy="1210228"/>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15"/>
            <p:cNvSpPr/>
            <p:nvPr>
              <p:custDataLst>
                <p:tags r:id="rId17"/>
              </p:custDataLst>
            </p:nvPr>
          </p:nvSpPr>
          <p:spPr>
            <a:xfrm>
              <a:off x="1229051" y="-15913"/>
              <a:ext cx="763644" cy="1272862"/>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14"/>
            <p:cNvSpPr/>
            <p:nvPr>
              <p:custDataLst>
                <p:tags r:id="rId18"/>
              </p:custDataLst>
            </p:nvPr>
          </p:nvSpPr>
          <p:spPr>
            <a:xfrm>
              <a:off x="1318746" y="-15912"/>
              <a:ext cx="797730" cy="1323741"/>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13"/>
            <p:cNvSpPr/>
            <p:nvPr>
              <p:custDataLst>
                <p:tags r:id="rId19"/>
              </p:custDataLst>
            </p:nvPr>
          </p:nvSpPr>
          <p:spPr>
            <a:xfrm>
              <a:off x="1414829" y="-15912"/>
              <a:ext cx="825427" cy="136355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12"/>
            <p:cNvSpPr/>
            <p:nvPr>
              <p:custDataLst>
                <p:tags r:id="rId20"/>
              </p:custDataLst>
            </p:nvPr>
          </p:nvSpPr>
          <p:spPr>
            <a:xfrm>
              <a:off x="1516599" y="-15912"/>
              <a:ext cx="847439" cy="1394408"/>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111"/>
            <p:cNvSpPr/>
            <p:nvPr>
              <p:custDataLst>
                <p:tags r:id="rId21"/>
              </p:custDataLst>
            </p:nvPr>
          </p:nvSpPr>
          <p:spPr>
            <a:xfrm>
              <a:off x="1627300" y="-7128"/>
              <a:ext cx="828336" cy="1408012"/>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110"/>
            <p:cNvSpPr/>
            <p:nvPr>
              <p:custDataLst>
                <p:tags r:id="rId22"/>
              </p:custDataLst>
            </p:nvPr>
          </p:nvSpPr>
          <p:spPr>
            <a:xfrm>
              <a:off x="1743904" y="89263"/>
              <a:ext cx="770928" cy="1320803"/>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109"/>
            <p:cNvSpPr/>
            <p:nvPr>
              <p:custDataLst>
                <p:tags r:id="rId23"/>
              </p:custDataLst>
            </p:nvPr>
          </p:nvSpPr>
          <p:spPr>
            <a:xfrm>
              <a:off x="1871661" y="203345"/>
              <a:ext cx="693966" cy="1199834"/>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108"/>
            <p:cNvSpPr/>
            <p:nvPr>
              <p:custDataLst>
                <p:tags r:id="rId24"/>
              </p:custDataLst>
            </p:nvPr>
          </p:nvSpPr>
          <p:spPr>
            <a:xfrm>
              <a:off x="2012411" y="339934"/>
              <a:ext cx="596897" cy="1033856"/>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107"/>
            <p:cNvSpPr/>
            <p:nvPr>
              <p:custDataLst>
                <p:tags r:id="rId25"/>
              </p:custDataLst>
            </p:nvPr>
          </p:nvSpPr>
          <p:spPr>
            <a:xfrm>
              <a:off x="2175089" y="514502"/>
              <a:ext cx="457215" cy="791919"/>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106"/>
            <p:cNvSpPr/>
            <p:nvPr>
              <p:custDataLst>
                <p:tags r:id="rId26"/>
              </p:custDataLst>
            </p:nvPr>
          </p:nvSpPr>
          <p:spPr>
            <a:xfrm>
              <a:off x="2398080" y="795159"/>
              <a:ext cx="194093" cy="336179"/>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5" name="组合 54"/>
          <p:cNvGrpSpPr/>
          <p:nvPr>
            <p:custDataLst>
              <p:tags r:id="rId27"/>
            </p:custDataLst>
          </p:nvPr>
        </p:nvGrpSpPr>
        <p:grpSpPr>
          <a:xfrm>
            <a:off x="2753955" y="5356596"/>
            <a:ext cx="1853474" cy="1512821"/>
            <a:chOff x="2753955" y="5356596"/>
            <a:chExt cx="1853474" cy="1512821"/>
          </a:xfrm>
        </p:grpSpPr>
        <p:sp>
          <p:nvSpPr>
            <p:cNvPr id="36" name="任意多边形 152"/>
            <p:cNvSpPr/>
            <p:nvPr>
              <p:custDataLst>
                <p:tags r:id="rId28"/>
              </p:custDataLst>
            </p:nvPr>
          </p:nvSpPr>
          <p:spPr>
            <a:xfrm>
              <a:off x="2852811" y="5356596"/>
              <a:ext cx="778025" cy="1338207"/>
            </a:xfrm>
            <a:custGeom>
              <a:avLst/>
              <a:gdLst>
                <a:gd name="connsiteX0" fmla="*/ 778025 w 778025"/>
                <a:gd name="connsiteY0" fmla="*/ 0 h 1338207"/>
                <a:gd name="connsiteX1" fmla="*/ 5411 w 778025"/>
                <a:gd name="connsiteY1" fmla="*/ 1338207 h 1338207"/>
                <a:gd name="connsiteX2" fmla="*/ 0 w 778025"/>
                <a:gd name="connsiteY2" fmla="*/ 1270818 h 1338207"/>
                <a:gd name="connsiteX3" fmla="*/ 716960 w 778025"/>
                <a:gd name="connsiteY3" fmla="*/ 29008 h 1338207"/>
                <a:gd name="connsiteX4" fmla="*/ 778025 w 778025"/>
                <a:gd name="connsiteY4" fmla="*/ 0 h 13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25" h="1338207">
                  <a:moveTo>
                    <a:pt x="778025" y="0"/>
                  </a:moveTo>
                  <a:cubicBezTo>
                    <a:pt x="778025" y="0"/>
                    <a:pt x="778025" y="0"/>
                    <a:pt x="5411" y="1338207"/>
                  </a:cubicBezTo>
                  <a:cubicBezTo>
                    <a:pt x="1824" y="1317234"/>
                    <a:pt x="566" y="1293826"/>
                    <a:pt x="0" y="1270818"/>
                  </a:cubicBezTo>
                  <a:cubicBezTo>
                    <a:pt x="0" y="1270818"/>
                    <a:pt x="0" y="1270818"/>
                    <a:pt x="716960" y="29008"/>
                  </a:cubicBezTo>
                  <a:cubicBezTo>
                    <a:pt x="737168" y="17994"/>
                    <a:pt x="758069" y="7379"/>
                    <a:pt x="77802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151"/>
            <p:cNvSpPr/>
            <p:nvPr>
              <p:custDataLst>
                <p:tags r:id="rId29"/>
              </p:custDataLst>
            </p:nvPr>
          </p:nvSpPr>
          <p:spPr>
            <a:xfrm>
              <a:off x="2911753" y="5361148"/>
              <a:ext cx="845438" cy="1440807"/>
            </a:xfrm>
            <a:custGeom>
              <a:avLst/>
              <a:gdLst>
                <a:gd name="connsiteX0" fmla="*/ 845438 w 845438"/>
                <a:gd name="connsiteY0" fmla="*/ 0 h 1440807"/>
                <a:gd name="connsiteX1" fmla="*/ 13588 w 845438"/>
                <a:gd name="connsiteY1" fmla="*/ 1440807 h 1440807"/>
                <a:gd name="connsiteX2" fmla="*/ 0 w 845438"/>
                <a:gd name="connsiteY2" fmla="*/ 1387583 h 1440807"/>
                <a:gd name="connsiteX3" fmla="*/ 792550 w 845438"/>
                <a:gd name="connsiteY3" fmla="*/ 14845 h 1440807"/>
                <a:gd name="connsiteX4" fmla="*/ 845438 w 845438"/>
                <a:gd name="connsiteY4" fmla="*/ 0 h 144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38" h="1440807">
                  <a:moveTo>
                    <a:pt x="845438" y="0"/>
                  </a:moveTo>
                  <a:cubicBezTo>
                    <a:pt x="845438" y="0"/>
                    <a:pt x="845438" y="0"/>
                    <a:pt x="13588" y="1440807"/>
                  </a:cubicBezTo>
                  <a:cubicBezTo>
                    <a:pt x="8240" y="1424484"/>
                    <a:pt x="3710" y="1406742"/>
                    <a:pt x="0" y="1387583"/>
                  </a:cubicBezTo>
                  <a:cubicBezTo>
                    <a:pt x="0" y="1387583"/>
                    <a:pt x="0" y="1387583"/>
                    <a:pt x="792550" y="14845"/>
                  </a:cubicBezTo>
                  <a:cubicBezTo>
                    <a:pt x="810998" y="8479"/>
                    <a:pt x="828628" y="3530"/>
                    <a:pt x="845438"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150"/>
            <p:cNvSpPr/>
            <p:nvPr>
              <p:custDataLst>
                <p:tags r:id="rId30"/>
              </p:custDataLst>
            </p:nvPr>
          </p:nvSpPr>
          <p:spPr>
            <a:xfrm>
              <a:off x="2802949" y="5372565"/>
              <a:ext cx="689682" cy="1194565"/>
            </a:xfrm>
            <a:custGeom>
              <a:avLst/>
              <a:gdLst>
                <a:gd name="connsiteX0" fmla="*/ 689682 w 689682"/>
                <a:gd name="connsiteY0" fmla="*/ 0 h 1194565"/>
                <a:gd name="connsiteX1" fmla="*/ 0 w 689682"/>
                <a:gd name="connsiteY1" fmla="*/ 1194565 h 1194565"/>
                <a:gd name="connsiteX2" fmla="*/ 4351 w 689682"/>
                <a:gd name="connsiteY2" fmla="*/ 1110269 h 1194565"/>
                <a:gd name="connsiteX3" fmla="*/ 618855 w 689682"/>
                <a:gd name="connsiteY3" fmla="*/ 45917 h 1194565"/>
                <a:gd name="connsiteX4" fmla="*/ 689682 w 689682"/>
                <a:gd name="connsiteY4" fmla="*/ 0 h 119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82" h="1194565">
                  <a:moveTo>
                    <a:pt x="689682" y="0"/>
                  </a:moveTo>
                  <a:cubicBezTo>
                    <a:pt x="689682" y="0"/>
                    <a:pt x="689682" y="0"/>
                    <a:pt x="0" y="1194565"/>
                  </a:cubicBezTo>
                  <a:cubicBezTo>
                    <a:pt x="485" y="1166538"/>
                    <a:pt x="1663" y="1138911"/>
                    <a:pt x="4351" y="1110269"/>
                  </a:cubicBezTo>
                  <a:cubicBezTo>
                    <a:pt x="4351" y="1110269"/>
                    <a:pt x="4351" y="1110269"/>
                    <a:pt x="618855" y="45917"/>
                  </a:cubicBezTo>
                  <a:cubicBezTo>
                    <a:pt x="642316" y="29268"/>
                    <a:pt x="665653" y="14434"/>
                    <a:pt x="68968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149"/>
            <p:cNvSpPr/>
            <p:nvPr>
              <p:custDataLst>
                <p:tags r:id="rId31"/>
              </p:custDataLst>
            </p:nvPr>
          </p:nvSpPr>
          <p:spPr>
            <a:xfrm>
              <a:off x="2981626" y="5381822"/>
              <a:ext cx="892612" cy="1487595"/>
            </a:xfrm>
            <a:custGeom>
              <a:avLst/>
              <a:gdLst>
                <a:gd name="connsiteX0" fmla="*/ 892612 w 892612"/>
                <a:gd name="connsiteY0" fmla="*/ 0 h 1487595"/>
                <a:gd name="connsiteX1" fmla="*/ 99407 w 892612"/>
                <a:gd name="connsiteY1" fmla="*/ 1373872 h 1487595"/>
                <a:gd name="connsiteX2" fmla="*/ 33749 w 892612"/>
                <a:gd name="connsiteY2" fmla="*/ 1487595 h 1487595"/>
                <a:gd name="connsiteX3" fmla="*/ 8806 w 892612"/>
                <a:gd name="connsiteY3" fmla="*/ 1487595 h 1487595"/>
                <a:gd name="connsiteX4" fmla="*/ 0 w 892612"/>
                <a:gd name="connsiteY4" fmla="*/ 1469290 h 1487595"/>
                <a:gd name="connsiteX5" fmla="*/ 846279 w 892612"/>
                <a:gd name="connsiteY5" fmla="*/ 3492 h 1487595"/>
                <a:gd name="connsiteX6" fmla="*/ 892612 w 892612"/>
                <a:gd name="connsiteY6" fmla="*/ 0 h 14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612" h="1487595">
                  <a:moveTo>
                    <a:pt x="892612" y="0"/>
                  </a:moveTo>
                  <a:cubicBezTo>
                    <a:pt x="892612" y="0"/>
                    <a:pt x="892612" y="0"/>
                    <a:pt x="99407" y="1373872"/>
                  </a:cubicBezTo>
                  <a:lnTo>
                    <a:pt x="33749" y="1487595"/>
                  </a:lnTo>
                  <a:lnTo>
                    <a:pt x="8806" y="1487595"/>
                  </a:lnTo>
                  <a:lnTo>
                    <a:pt x="0" y="1469290"/>
                  </a:lnTo>
                  <a:cubicBezTo>
                    <a:pt x="0" y="1469290"/>
                    <a:pt x="0" y="1469290"/>
                    <a:pt x="846279" y="3492"/>
                  </a:cubicBezTo>
                  <a:cubicBezTo>
                    <a:pt x="862269" y="1383"/>
                    <a:pt x="877440" y="691"/>
                    <a:pt x="89261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148"/>
            <p:cNvSpPr/>
            <p:nvPr>
              <p:custDataLst>
                <p:tags r:id="rId32"/>
              </p:custDataLst>
            </p:nvPr>
          </p:nvSpPr>
          <p:spPr>
            <a:xfrm>
              <a:off x="3100041" y="5410660"/>
              <a:ext cx="883628" cy="1458756"/>
            </a:xfrm>
            <a:custGeom>
              <a:avLst/>
              <a:gdLst>
                <a:gd name="connsiteX0" fmla="*/ 842213 w 883628"/>
                <a:gd name="connsiteY0" fmla="*/ 0 h 1458756"/>
                <a:gd name="connsiteX1" fmla="*/ 883628 w 883628"/>
                <a:gd name="connsiteY1" fmla="*/ 5026 h 1458756"/>
                <a:gd name="connsiteX2" fmla="*/ 67343 w 883628"/>
                <a:gd name="connsiteY2" fmla="*/ 1418874 h 1458756"/>
                <a:gd name="connsiteX3" fmla="*/ 44317 w 883628"/>
                <a:gd name="connsiteY3" fmla="*/ 1458756 h 1458756"/>
                <a:gd name="connsiteX4" fmla="*/ 0 w 883628"/>
                <a:gd name="connsiteY4" fmla="*/ 1458756 h 1458756"/>
                <a:gd name="connsiteX5" fmla="*/ 7196 w 883628"/>
                <a:gd name="connsiteY5" fmla="*/ 1446291 h 1458756"/>
                <a:gd name="connsiteX6" fmla="*/ 842213 w 883628"/>
                <a:gd name="connsiteY6" fmla="*/ 0 h 1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628" h="1458756">
                  <a:moveTo>
                    <a:pt x="842213" y="0"/>
                  </a:moveTo>
                  <a:cubicBezTo>
                    <a:pt x="856563" y="731"/>
                    <a:pt x="870096" y="2879"/>
                    <a:pt x="883628" y="5026"/>
                  </a:cubicBezTo>
                  <a:cubicBezTo>
                    <a:pt x="883628" y="5026"/>
                    <a:pt x="883628" y="5026"/>
                    <a:pt x="67343" y="1418874"/>
                  </a:cubicBezTo>
                  <a:lnTo>
                    <a:pt x="44317" y="1458756"/>
                  </a:lnTo>
                  <a:lnTo>
                    <a:pt x="0" y="1458756"/>
                  </a:lnTo>
                  <a:lnTo>
                    <a:pt x="7196" y="1446291"/>
                  </a:lnTo>
                  <a:cubicBezTo>
                    <a:pt x="84672" y="1312099"/>
                    <a:pt x="291274" y="954254"/>
                    <a:pt x="842213"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147"/>
            <p:cNvSpPr/>
            <p:nvPr>
              <p:custDataLst>
                <p:tags r:id="rId33"/>
              </p:custDataLst>
            </p:nvPr>
          </p:nvSpPr>
          <p:spPr>
            <a:xfrm>
              <a:off x="2764377" y="5415763"/>
              <a:ext cx="576287" cy="998158"/>
            </a:xfrm>
            <a:custGeom>
              <a:avLst/>
              <a:gdLst>
                <a:gd name="connsiteX0" fmla="*/ 576287 w 576287"/>
                <a:gd name="connsiteY0" fmla="*/ 0 h 998158"/>
                <a:gd name="connsiteX1" fmla="*/ 0 w 576287"/>
                <a:gd name="connsiteY1" fmla="*/ 998158 h 998158"/>
                <a:gd name="connsiteX2" fmla="*/ 22426 w 576287"/>
                <a:gd name="connsiteY2" fmla="*/ 882555 h 998158"/>
                <a:gd name="connsiteX3" fmla="*/ 487385 w 576287"/>
                <a:gd name="connsiteY3" fmla="*/ 77223 h 998158"/>
                <a:gd name="connsiteX4" fmla="*/ 576287 w 576287"/>
                <a:gd name="connsiteY4" fmla="*/ 0 h 99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87" h="998158">
                  <a:moveTo>
                    <a:pt x="576287" y="0"/>
                  </a:moveTo>
                  <a:cubicBezTo>
                    <a:pt x="576287" y="0"/>
                    <a:pt x="576287" y="0"/>
                    <a:pt x="0" y="998158"/>
                  </a:cubicBezTo>
                  <a:cubicBezTo>
                    <a:pt x="4726" y="961188"/>
                    <a:pt x="12474" y="922181"/>
                    <a:pt x="22426" y="882555"/>
                  </a:cubicBezTo>
                  <a:cubicBezTo>
                    <a:pt x="22426" y="882555"/>
                    <a:pt x="22426" y="882555"/>
                    <a:pt x="487385" y="77223"/>
                  </a:cubicBezTo>
                  <a:cubicBezTo>
                    <a:pt x="516725" y="48792"/>
                    <a:pt x="546632" y="22578"/>
                    <a:pt x="576287"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146"/>
            <p:cNvSpPr/>
            <p:nvPr>
              <p:custDataLst>
                <p:tags r:id="rId34"/>
              </p:custDataLst>
            </p:nvPr>
          </p:nvSpPr>
          <p:spPr>
            <a:xfrm>
              <a:off x="3227072" y="5446910"/>
              <a:ext cx="857794" cy="1422506"/>
            </a:xfrm>
            <a:custGeom>
              <a:avLst/>
              <a:gdLst>
                <a:gd name="connsiteX0" fmla="*/ 821284 w 857794"/>
                <a:gd name="connsiteY0" fmla="*/ 0 h 1422506"/>
                <a:gd name="connsiteX1" fmla="*/ 857794 w 857794"/>
                <a:gd name="connsiteY1" fmla="*/ 13522 h 1422506"/>
                <a:gd name="connsiteX2" fmla="*/ 108221 w 857794"/>
                <a:gd name="connsiteY2" fmla="*/ 1311821 h 1422506"/>
                <a:gd name="connsiteX3" fmla="*/ 44317 w 857794"/>
                <a:gd name="connsiteY3" fmla="*/ 1422506 h 1422506"/>
                <a:gd name="connsiteX4" fmla="*/ 0 w 857794"/>
                <a:gd name="connsiteY4" fmla="*/ 1422506 h 1422506"/>
                <a:gd name="connsiteX5" fmla="*/ 31019 w 857794"/>
                <a:gd name="connsiteY5" fmla="*/ 1368778 h 1422506"/>
                <a:gd name="connsiteX6" fmla="*/ 821284 w 857794"/>
                <a:gd name="connsiteY6" fmla="*/ 0 h 14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794" h="1422506">
                  <a:moveTo>
                    <a:pt x="821284" y="0"/>
                  </a:moveTo>
                  <a:cubicBezTo>
                    <a:pt x="833999" y="3563"/>
                    <a:pt x="845897" y="8543"/>
                    <a:pt x="857794" y="13522"/>
                  </a:cubicBezTo>
                  <a:cubicBezTo>
                    <a:pt x="857794" y="13522"/>
                    <a:pt x="857794" y="13522"/>
                    <a:pt x="108221" y="1311821"/>
                  </a:cubicBezTo>
                  <a:lnTo>
                    <a:pt x="44317" y="1422506"/>
                  </a:lnTo>
                  <a:lnTo>
                    <a:pt x="0" y="1422506"/>
                  </a:lnTo>
                  <a:lnTo>
                    <a:pt x="31019" y="1368778"/>
                  </a:lnTo>
                  <a:cubicBezTo>
                    <a:pt x="143914" y="1173238"/>
                    <a:pt x="369704" y="782159"/>
                    <a:pt x="82128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145"/>
            <p:cNvSpPr/>
            <p:nvPr>
              <p:custDataLst>
                <p:tags r:id="rId35"/>
              </p:custDataLst>
            </p:nvPr>
          </p:nvSpPr>
          <p:spPr>
            <a:xfrm>
              <a:off x="3356055" y="5497094"/>
              <a:ext cx="823913" cy="1372323"/>
            </a:xfrm>
            <a:custGeom>
              <a:avLst/>
              <a:gdLst>
                <a:gd name="connsiteX0" fmla="*/ 792311 w 823913"/>
                <a:gd name="connsiteY0" fmla="*/ 0 h 1372323"/>
                <a:gd name="connsiteX1" fmla="*/ 793696 w 823913"/>
                <a:gd name="connsiteY1" fmla="*/ 800 h 1372323"/>
                <a:gd name="connsiteX2" fmla="*/ 823913 w 823913"/>
                <a:gd name="connsiteY2" fmla="*/ 22024 h 1372323"/>
                <a:gd name="connsiteX3" fmla="*/ 77036 w 823913"/>
                <a:gd name="connsiteY3" fmla="*/ 1315653 h 1372323"/>
                <a:gd name="connsiteX4" fmla="*/ 44317 w 823913"/>
                <a:gd name="connsiteY4" fmla="*/ 1372323 h 1372323"/>
                <a:gd name="connsiteX5" fmla="*/ 0 w 823913"/>
                <a:gd name="connsiteY5" fmla="*/ 1372323 h 1372323"/>
                <a:gd name="connsiteX6" fmla="*/ 44515 w 823913"/>
                <a:gd name="connsiteY6" fmla="*/ 1295221 h 1372323"/>
                <a:gd name="connsiteX7" fmla="*/ 792311 w 823913"/>
                <a:gd name="connsiteY7" fmla="*/ 0 h 13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3" h="1372323">
                  <a:moveTo>
                    <a:pt x="792311" y="0"/>
                  </a:moveTo>
                  <a:cubicBezTo>
                    <a:pt x="793004" y="400"/>
                    <a:pt x="793004" y="400"/>
                    <a:pt x="793696" y="800"/>
                  </a:cubicBezTo>
                  <a:cubicBezTo>
                    <a:pt x="804083" y="6797"/>
                    <a:pt x="814344" y="14611"/>
                    <a:pt x="823913" y="22024"/>
                  </a:cubicBezTo>
                  <a:cubicBezTo>
                    <a:pt x="823913" y="22024"/>
                    <a:pt x="823913" y="22024"/>
                    <a:pt x="77036" y="1315653"/>
                  </a:cubicBezTo>
                  <a:lnTo>
                    <a:pt x="44317" y="1372323"/>
                  </a:lnTo>
                  <a:lnTo>
                    <a:pt x="0" y="1372323"/>
                  </a:lnTo>
                  <a:lnTo>
                    <a:pt x="44515" y="1295221"/>
                  </a:lnTo>
                  <a:cubicBezTo>
                    <a:pt x="170443" y="1077107"/>
                    <a:pt x="394316" y="689348"/>
                    <a:pt x="79231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144"/>
            <p:cNvSpPr/>
            <p:nvPr>
              <p:custDataLst>
                <p:tags r:id="rId36"/>
              </p:custDataLst>
            </p:nvPr>
          </p:nvSpPr>
          <p:spPr>
            <a:xfrm>
              <a:off x="2753955" y="5509416"/>
              <a:ext cx="403655" cy="699151"/>
            </a:xfrm>
            <a:custGeom>
              <a:avLst/>
              <a:gdLst>
                <a:gd name="connsiteX0" fmla="*/ 403655 w 403655"/>
                <a:gd name="connsiteY0" fmla="*/ 0 h 699151"/>
                <a:gd name="connsiteX1" fmla="*/ 0 w 403655"/>
                <a:gd name="connsiteY1" fmla="*/ 699151 h 699151"/>
                <a:gd name="connsiteX2" fmla="*/ 82792 w 403655"/>
                <a:gd name="connsiteY2" fmla="*/ 478990 h 699151"/>
                <a:gd name="connsiteX3" fmla="*/ 254386 w 403655"/>
                <a:gd name="connsiteY3" fmla="*/ 181780 h 699151"/>
                <a:gd name="connsiteX4" fmla="*/ 403655 w 403655"/>
                <a:gd name="connsiteY4" fmla="*/ 0 h 6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55" h="699151">
                  <a:moveTo>
                    <a:pt x="403655" y="0"/>
                  </a:moveTo>
                  <a:cubicBezTo>
                    <a:pt x="403655" y="0"/>
                    <a:pt x="403655" y="0"/>
                    <a:pt x="0" y="699151"/>
                  </a:cubicBezTo>
                  <a:cubicBezTo>
                    <a:pt x="20719" y="628083"/>
                    <a:pt x="48861" y="553752"/>
                    <a:pt x="82792" y="478990"/>
                  </a:cubicBezTo>
                  <a:cubicBezTo>
                    <a:pt x="82792" y="478990"/>
                    <a:pt x="82792" y="478990"/>
                    <a:pt x="254386" y="181780"/>
                  </a:cubicBezTo>
                  <a:cubicBezTo>
                    <a:pt x="302167" y="115014"/>
                    <a:pt x="352467" y="53477"/>
                    <a:pt x="40365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143"/>
            <p:cNvSpPr/>
            <p:nvPr>
              <p:custDataLst>
                <p:tags r:id="rId37"/>
              </p:custDataLst>
            </p:nvPr>
          </p:nvSpPr>
          <p:spPr>
            <a:xfrm>
              <a:off x="3485039" y="5558808"/>
              <a:ext cx="783375" cy="1310608"/>
            </a:xfrm>
            <a:custGeom>
              <a:avLst/>
              <a:gdLst>
                <a:gd name="connsiteX0" fmla="*/ 756680 w 783375"/>
                <a:gd name="connsiteY0" fmla="*/ 0 h 1310608"/>
                <a:gd name="connsiteX1" fmla="*/ 783375 w 783375"/>
                <a:gd name="connsiteY1" fmla="*/ 30523 h 1310608"/>
                <a:gd name="connsiteX2" fmla="*/ 50163 w 783375"/>
                <a:gd name="connsiteY2" fmla="*/ 1300484 h 1310608"/>
                <a:gd name="connsiteX3" fmla="*/ 44318 w 783375"/>
                <a:gd name="connsiteY3" fmla="*/ 1310608 h 1310608"/>
                <a:gd name="connsiteX4" fmla="*/ 0 w 783375"/>
                <a:gd name="connsiteY4" fmla="*/ 1310608 h 1310608"/>
                <a:gd name="connsiteX5" fmla="*/ 14449 w 783375"/>
                <a:gd name="connsiteY5" fmla="*/ 1285582 h 1310608"/>
                <a:gd name="connsiteX6" fmla="*/ 756680 w 783375"/>
                <a:gd name="connsiteY6" fmla="*/ 0 h 131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375" h="1310608">
                  <a:moveTo>
                    <a:pt x="756680" y="0"/>
                  </a:moveTo>
                  <a:cubicBezTo>
                    <a:pt x="766124" y="9230"/>
                    <a:pt x="775567" y="18460"/>
                    <a:pt x="783375" y="30523"/>
                  </a:cubicBezTo>
                  <a:cubicBezTo>
                    <a:pt x="783375" y="30523"/>
                    <a:pt x="783375" y="30523"/>
                    <a:pt x="50163" y="1300484"/>
                  </a:cubicBezTo>
                  <a:lnTo>
                    <a:pt x="44318" y="1310608"/>
                  </a:lnTo>
                  <a:lnTo>
                    <a:pt x="0" y="1310608"/>
                  </a:lnTo>
                  <a:lnTo>
                    <a:pt x="14449" y="1285582"/>
                  </a:lnTo>
                  <a:cubicBezTo>
                    <a:pt x="139440" y="1069091"/>
                    <a:pt x="361647" y="684218"/>
                    <a:pt x="756680"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任意多边形 142"/>
            <p:cNvSpPr/>
            <p:nvPr>
              <p:custDataLst>
                <p:tags r:id="rId38"/>
              </p:custDataLst>
            </p:nvPr>
          </p:nvSpPr>
          <p:spPr>
            <a:xfrm>
              <a:off x="3614023" y="5630782"/>
              <a:ext cx="736081" cy="1238634"/>
            </a:xfrm>
            <a:custGeom>
              <a:avLst/>
              <a:gdLst>
                <a:gd name="connsiteX0" fmla="*/ 715126 w 736081"/>
                <a:gd name="connsiteY0" fmla="*/ 0 h 1238634"/>
                <a:gd name="connsiteX1" fmla="*/ 736081 w 736081"/>
                <a:gd name="connsiteY1" fmla="*/ 40464 h 1238634"/>
                <a:gd name="connsiteX2" fmla="*/ 96173 w 736081"/>
                <a:gd name="connsiteY2" fmla="*/ 1148817 h 1238634"/>
                <a:gd name="connsiteX3" fmla="*/ 44317 w 736081"/>
                <a:gd name="connsiteY3" fmla="*/ 1238634 h 1238634"/>
                <a:gd name="connsiteX4" fmla="*/ 0 w 736081"/>
                <a:gd name="connsiteY4" fmla="*/ 1238634 h 1238634"/>
                <a:gd name="connsiteX5" fmla="*/ 46707 w 736081"/>
                <a:gd name="connsiteY5" fmla="*/ 1157736 h 1238634"/>
                <a:gd name="connsiteX6" fmla="*/ 715126 w 736081"/>
                <a:gd name="connsiteY6" fmla="*/ 0 h 123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81" h="1238634">
                  <a:moveTo>
                    <a:pt x="715126" y="0"/>
                  </a:moveTo>
                  <a:cubicBezTo>
                    <a:pt x="722930" y="12070"/>
                    <a:pt x="729915" y="25558"/>
                    <a:pt x="736081" y="40464"/>
                  </a:cubicBezTo>
                  <a:cubicBezTo>
                    <a:pt x="736081" y="40464"/>
                    <a:pt x="736081" y="40464"/>
                    <a:pt x="96173" y="1148817"/>
                  </a:cubicBezTo>
                  <a:lnTo>
                    <a:pt x="44317" y="1238634"/>
                  </a:lnTo>
                  <a:lnTo>
                    <a:pt x="0" y="1238634"/>
                  </a:lnTo>
                  <a:lnTo>
                    <a:pt x="46707" y="1157736"/>
                  </a:lnTo>
                  <a:cubicBezTo>
                    <a:pt x="176245" y="933368"/>
                    <a:pt x="383507" y="574381"/>
                    <a:pt x="715126"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141"/>
            <p:cNvSpPr/>
            <p:nvPr>
              <p:custDataLst>
                <p:tags r:id="rId39"/>
              </p:custDataLst>
            </p:nvPr>
          </p:nvSpPr>
          <p:spPr>
            <a:xfrm>
              <a:off x="3743006" y="5718881"/>
              <a:ext cx="680330" cy="1150536"/>
            </a:xfrm>
            <a:custGeom>
              <a:avLst/>
              <a:gdLst>
                <a:gd name="connsiteX0" fmla="*/ 664262 w 680330"/>
                <a:gd name="connsiteY0" fmla="*/ 0 h 1150536"/>
                <a:gd name="connsiteX1" fmla="*/ 680330 w 680330"/>
                <a:gd name="connsiteY1" fmla="*/ 48930 h 1150536"/>
                <a:gd name="connsiteX2" fmla="*/ 75412 w 680330"/>
                <a:gd name="connsiteY2" fmla="*/ 1096678 h 1150536"/>
                <a:gd name="connsiteX3" fmla="*/ 44317 w 680330"/>
                <a:gd name="connsiteY3" fmla="*/ 1150536 h 1150536"/>
                <a:gd name="connsiteX4" fmla="*/ 0 w 680330"/>
                <a:gd name="connsiteY4" fmla="*/ 1150536 h 1150536"/>
                <a:gd name="connsiteX5" fmla="*/ 23987 w 680330"/>
                <a:gd name="connsiteY5" fmla="*/ 1108989 h 1150536"/>
                <a:gd name="connsiteX6" fmla="*/ 664262 w 680330"/>
                <a:gd name="connsiteY6" fmla="*/ 0 h 1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30" h="1150536">
                  <a:moveTo>
                    <a:pt x="664262" y="0"/>
                  </a:moveTo>
                  <a:cubicBezTo>
                    <a:pt x="670436" y="14894"/>
                    <a:pt x="675792" y="31204"/>
                    <a:pt x="680330" y="48930"/>
                  </a:cubicBezTo>
                  <a:cubicBezTo>
                    <a:pt x="680330" y="48930"/>
                    <a:pt x="680330" y="48930"/>
                    <a:pt x="75412" y="1096678"/>
                  </a:cubicBezTo>
                  <a:lnTo>
                    <a:pt x="44317" y="1150536"/>
                  </a:lnTo>
                  <a:lnTo>
                    <a:pt x="0" y="1150536"/>
                  </a:lnTo>
                  <a:lnTo>
                    <a:pt x="23987" y="1108989"/>
                  </a:lnTo>
                  <a:cubicBezTo>
                    <a:pt x="148072" y="894069"/>
                    <a:pt x="346606" y="550196"/>
                    <a:pt x="66426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140"/>
            <p:cNvSpPr/>
            <p:nvPr>
              <p:custDataLst>
                <p:tags r:id="rId40"/>
              </p:custDataLst>
            </p:nvPr>
          </p:nvSpPr>
          <p:spPr>
            <a:xfrm>
              <a:off x="3870035" y="5819324"/>
              <a:ext cx="614984" cy="1050093"/>
            </a:xfrm>
            <a:custGeom>
              <a:avLst/>
              <a:gdLst>
                <a:gd name="connsiteX0" fmla="*/ 606271 w 614984"/>
                <a:gd name="connsiteY0" fmla="*/ 0 h 1050093"/>
                <a:gd name="connsiteX1" fmla="*/ 614984 w 614984"/>
                <a:gd name="connsiteY1" fmla="*/ 61668 h 1050093"/>
                <a:gd name="connsiteX2" fmla="*/ 115513 w 614984"/>
                <a:gd name="connsiteY2" fmla="*/ 926777 h 1050093"/>
                <a:gd name="connsiteX3" fmla="*/ 44317 w 614984"/>
                <a:gd name="connsiteY3" fmla="*/ 1050093 h 1050093"/>
                <a:gd name="connsiteX4" fmla="*/ 0 w 614984"/>
                <a:gd name="connsiteY4" fmla="*/ 1050093 h 1050093"/>
                <a:gd name="connsiteX5" fmla="*/ 5653 w 614984"/>
                <a:gd name="connsiteY5" fmla="*/ 1040301 h 1050093"/>
                <a:gd name="connsiteX6" fmla="*/ 606271 w 614984"/>
                <a:gd name="connsiteY6" fmla="*/ 0 h 10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984" h="1050093">
                  <a:moveTo>
                    <a:pt x="606271" y="0"/>
                  </a:moveTo>
                  <a:cubicBezTo>
                    <a:pt x="610685" y="19540"/>
                    <a:pt x="613590" y="40096"/>
                    <a:pt x="614984" y="61668"/>
                  </a:cubicBezTo>
                  <a:cubicBezTo>
                    <a:pt x="614984" y="61668"/>
                    <a:pt x="614984" y="61668"/>
                    <a:pt x="115513" y="926777"/>
                  </a:cubicBezTo>
                  <a:lnTo>
                    <a:pt x="44317" y="1050093"/>
                  </a:lnTo>
                  <a:lnTo>
                    <a:pt x="0" y="1050093"/>
                  </a:lnTo>
                  <a:lnTo>
                    <a:pt x="5653" y="1040301"/>
                  </a:lnTo>
                  <a:cubicBezTo>
                    <a:pt x="122052" y="838692"/>
                    <a:pt x="308290" y="516118"/>
                    <a:pt x="60627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139"/>
            <p:cNvSpPr/>
            <p:nvPr>
              <p:custDataLst>
                <p:tags r:id="rId41"/>
              </p:custDataLst>
            </p:nvPr>
          </p:nvSpPr>
          <p:spPr>
            <a:xfrm>
              <a:off x="3999017" y="5938200"/>
              <a:ext cx="538932" cy="931217"/>
            </a:xfrm>
            <a:custGeom>
              <a:avLst/>
              <a:gdLst>
                <a:gd name="connsiteX0" fmla="*/ 537639 w 538932"/>
                <a:gd name="connsiteY0" fmla="*/ 0 h 931217"/>
                <a:gd name="connsiteX1" fmla="*/ 537322 w 538932"/>
                <a:gd name="connsiteY1" fmla="*/ 77309 h 931217"/>
                <a:gd name="connsiteX2" fmla="*/ 98704 w 538932"/>
                <a:gd name="connsiteY2" fmla="*/ 837017 h 931217"/>
                <a:gd name="connsiteX3" fmla="*/ 44318 w 538932"/>
                <a:gd name="connsiteY3" fmla="*/ 931217 h 931217"/>
                <a:gd name="connsiteX4" fmla="*/ 0 w 538932"/>
                <a:gd name="connsiteY4" fmla="*/ 931217 h 931217"/>
                <a:gd name="connsiteX5" fmla="*/ 50362 w 538932"/>
                <a:gd name="connsiteY5" fmla="*/ 843989 h 931217"/>
                <a:gd name="connsiteX6" fmla="*/ 537639 w 538932"/>
                <a:gd name="connsiteY6" fmla="*/ 0 h 9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32" h="931217">
                  <a:moveTo>
                    <a:pt x="537639" y="0"/>
                  </a:moveTo>
                  <a:cubicBezTo>
                    <a:pt x="539590" y="23807"/>
                    <a:pt x="539211" y="50049"/>
                    <a:pt x="537322" y="77309"/>
                  </a:cubicBezTo>
                  <a:cubicBezTo>
                    <a:pt x="537322" y="77309"/>
                    <a:pt x="537322" y="77309"/>
                    <a:pt x="98704" y="837017"/>
                  </a:cubicBezTo>
                  <a:lnTo>
                    <a:pt x="44318" y="931217"/>
                  </a:lnTo>
                  <a:lnTo>
                    <a:pt x="0" y="931217"/>
                  </a:lnTo>
                  <a:lnTo>
                    <a:pt x="50362" y="843989"/>
                  </a:lnTo>
                  <a:cubicBezTo>
                    <a:pt x="156981" y="659318"/>
                    <a:pt x="312064" y="390707"/>
                    <a:pt x="537639"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任意多边形 138"/>
            <p:cNvSpPr/>
            <p:nvPr>
              <p:custDataLst>
                <p:tags r:id="rId42"/>
              </p:custDataLst>
            </p:nvPr>
          </p:nvSpPr>
          <p:spPr>
            <a:xfrm>
              <a:off x="4128002" y="6080530"/>
              <a:ext cx="455464" cy="788887"/>
            </a:xfrm>
            <a:custGeom>
              <a:avLst/>
              <a:gdLst>
                <a:gd name="connsiteX0" fmla="*/ 455464 w 455464"/>
                <a:gd name="connsiteY0" fmla="*/ 0 h 788887"/>
                <a:gd name="connsiteX1" fmla="*/ 440416 w 455464"/>
                <a:gd name="connsiteY1" fmla="*/ 102823 h 788887"/>
                <a:gd name="connsiteX2" fmla="*/ 88431 w 455464"/>
                <a:gd name="connsiteY2" fmla="*/ 712479 h 788887"/>
                <a:gd name="connsiteX3" fmla="*/ 44317 w 455464"/>
                <a:gd name="connsiteY3" fmla="*/ 788887 h 788887"/>
                <a:gd name="connsiteX4" fmla="*/ 0 w 455464"/>
                <a:gd name="connsiteY4" fmla="*/ 788887 h 788887"/>
                <a:gd name="connsiteX5" fmla="*/ 35594 w 455464"/>
                <a:gd name="connsiteY5" fmla="*/ 727235 h 788887"/>
                <a:gd name="connsiteX6" fmla="*/ 455464 w 455464"/>
                <a:gd name="connsiteY6" fmla="*/ 0 h 7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464" h="788887">
                  <a:moveTo>
                    <a:pt x="455464" y="0"/>
                  </a:moveTo>
                  <a:cubicBezTo>
                    <a:pt x="451686" y="33729"/>
                    <a:pt x="447216" y="67059"/>
                    <a:pt x="440416" y="102823"/>
                  </a:cubicBezTo>
                  <a:cubicBezTo>
                    <a:pt x="440416" y="102823"/>
                    <a:pt x="440416" y="102823"/>
                    <a:pt x="88431" y="712479"/>
                  </a:cubicBezTo>
                  <a:lnTo>
                    <a:pt x="44317" y="788887"/>
                  </a:lnTo>
                  <a:lnTo>
                    <a:pt x="0" y="788887"/>
                  </a:lnTo>
                  <a:lnTo>
                    <a:pt x="35594" y="727235"/>
                  </a:lnTo>
                  <a:cubicBezTo>
                    <a:pt x="127465" y="568111"/>
                    <a:pt x="261094" y="336658"/>
                    <a:pt x="45546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137"/>
            <p:cNvSpPr/>
            <p:nvPr>
              <p:custDataLst>
                <p:tags r:id="rId43"/>
              </p:custDataLst>
            </p:nvPr>
          </p:nvSpPr>
          <p:spPr>
            <a:xfrm>
              <a:off x="4256988" y="6262435"/>
              <a:ext cx="350441" cy="606982"/>
            </a:xfrm>
            <a:custGeom>
              <a:avLst/>
              <a:gdLst>
                <a:gd name="connsiteX0" fmla="*/ 350441 w 350441"/>
                <a:gd name="connsiteY0" fmla="*/ 0 h 606982"/>
                <a:gd name="connsiteX1" fmla="*/ 302636 w 350441"/>
                <a:gd name="connsiteY1" fmla="*/ 159559 h 606982"/>
                <a:gd name="connsiteX2" fmla="*/ 92049 w 350441"/>
                <a:gd name="connsiteY2" fmla="*/ 524307 h 606982"/>
                <a:gd name="connsiteX3" fmla="*/ 44317 w 350441"/>
                <a:gd name="connsiteY3" fmla="*/ 606982 h 606982"/>
                <a:gd name="connsiteX4" fmla="*/ 0 w 350441"/>
                <a:gd name="connsiteY4" fmla="*/ 606982 h 606982"/>
                <a:gd name="connsiteX5" fmla="*/ 28827 w 350441"/>
                <a:gd name="connsiteY5" fmla="*/ 557052 h 606982"/>
                <a:gd name="connsiteX6" fmla="*/ 350441 w 350441"/>
                <a:gd name="connsiteY6" fmla="*/ 0 h 60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441" h="606982">
                  <a:moveTo>
                    <a:pt x="350441" y="0"/>
                  </a:moveTo>
                  <a:cubicBezTo>
                    <a:pt x="338221" y="51550"/>
                    <a:pt x="322286" y="104737"/>
                    <a:pt x="302636" y="159559"/>
                  </a:cubicBezTo>
                  <a:cubicBezTo>
                    <a:pt x="302636" y="159559"/>
                    <a:pt x="302636" y="159559"/>
                    <a:pt x="92049" y="524307"/>
                  </a:cubicBezTo>
                  <a:lnTo>
                    <a:pt x="44317" y="606982"/>
                  </a:lnTo>
                  <a:lnTo>
                    <a:pt x="0" y="606982"/>
                  </a:lnTo>
                  <a:lnTo>
                    <a:pt x="28827" y="557052"/>
                  </a:lnTo>
                  <a:cubicBezTo>
                    <a:pt x="99198" y="435165"/>
                    <a:pt x="201556" y="257876"/>
                    <a:pt x="35044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任意多边形 136"/>
            <p:cNvSpPr/>
            <p:nvPr>
              <p:custDataLst>
                <p:tags r:id="rId44"/>
              </p:custDataLst>
            </p:nvPr>
          </p:nvSpPr>
          <p:spPr>
            <a:xfrm>
              <a:off x="4384017" y="6554888"/>
              <a:ext cx="181594" cy="314529"/>
            </a:xfrm>
            <a:custGeom>
              <a:avLst/>
              <a:gdLst>
                <a:gd name="connsiteX0" fmla="*/ 181594 w 181594"/>
                <a:gd name="connsiteY0" fmla="*/ 0 h 314529"/>
                <a:gd name="connsiteX1" fmla="*/ 100989 w 181594"/>
                <a:gd name="connsiteY1" fmla="*/ 187001 h 314529"/>
                <a:gd name="connsiteX2" fmla="*/ 44195 w 181594"/>
                <a:gd name="connsiteY2" fmla="*/ 273100 h 314529"/>
                <a:gd name="connsiteX3" fmla="*/ 9396 w 181594"/>
                <a:gd name="connsiteY3" fmla="*/ 314529 h 314529"/>
                <a:gd name="connsiteX4" fmla="*/ 0 w 181594"/>
                <a:gd name="connsiteY4" fmla="*/ 314529 h 314529"/>
                <a:gd name="connsiteX5" fmla="*/ 181594 w 181594"/>
                <a:gd name="connsiteY5" fmla="*/ 0 h 31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4" h="314529">
                  <a:moveTo>
                    <a:pt x="181594" y="0"/>
                  </a:moveTo>
                  <a:cubicBezTo>
                    <a:pt x="162164" y="64117"/>
                    <a:pt x="136056" y="126263"/>
                    <a:pt x="100989" y="187001"/>
                  </a:cubicBezTo>
                  <a:cubicBezTo>
                    <a:pt x="83455" y="217370"/>
                    <a:pt x="64497" y="245976"/>
                    <a:pt x="44195" y="273100"/>
                  </a:cubicBezTo>
                  <a:lnTo>
                    <a:pt x="9396" y="314529"/>
                  </a:lnTo>
                  <a:lnTo>
                    <a:pt x="0" y="314529"/>
                  </a:lnTo>
                  <a:lnTo>
                    <a:pt x="181594" y="0"/>
                  </a:ln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0" name="矩形 59"/>
          <p:cNvSpPr/>
          <p:nvPr>
            <p:custDataLst>
              <p:tags r:id="rId45"/>
            </p:custDataLst>
          </p:nvPr>
        </p:nvSpPr>
        <p:spPr>
          <a:xfrm>
            <a:off x="3691255" y="3792855"/>
            <a:ext cx="4671695" cy="510540"/>
          </a:xfrm>
          <a:prstGeom prst="rect">
            <a:avLst/>
          </a:prstGeom>
          <a:noFill/>
          <a:ln w="6350">
            <a:gradFill>
              <a:gsLst>
                <a:gs pos="0">
                  <a:schemeClr val="accent5"/>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4" name="组合 53"/>
          <p:cNvGrpSpPr/>
          <p:nvPr>
            <p:custDataLst>
              <p:tags r:id="rId46"/>
            </p:custDataLst>
          </p:nvPr>
        </p:nvGrpSpPr>
        <p:grpSpPr>
          <a:xfrm>
            <a:off x="9044119" y="-15877"/>
            <a:ext cx="2624337" cy="2103905"/>
            <a:chOff x="9044119" y="-15877"/>
            <a:chExt cx="2624337" cy="2103905"/>
          </a:xfrm>
        </p:grpSpPr>
        <p:sp>
          <p:nvSpPr>
            <p:cNvPr id="63" name="任意多边形 122"/>
            <p:cNvSpPr/>
            <p:nvPr>
              <p:custDataLst>
                <p:tags r:id="rId47"/>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121"/>
            <p:cNvSpPr/>
            <p:nvPr>
              <p:custDataLst>
                <p:tags r:id="rId48"/>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任意多边形 120"/>
            <p:cNvSpPr/>
            <p:nvPr>
              <p:custDataLst>
                <p:tags r:id="rId49"/>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任意多边形 119"/>
            <p:cNvSpPr/>
            <p:nvPr>
              <p:custDataLst>
                <p:tags r:id="rId50"/>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118"/>
            <p:cNvSpPr/>
            <p:nvPr>
              <p:custDataLst>
                <p:tags r:id="rId51"/>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117"/>
            <p:cNvSpPr/>
            <p:nvPr>
              <p:custDataLst>
                <p:tags r:id="rId52"/>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116"/>
            <p:cNvSpPr/>
            <p:nvPr>
              <p:custDataLst>
                <p:tags r:id="rId53"/>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任意多边形 115"/>
            <p:cNvSpPr/>
            <p:nvPr>
              <p:custDataLst>
                <p:tags r:id="rId54"/>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114"/>
            <p:cNvSpPr/>
            <p:nvPr>
              <p:custDataLst>
                <p:tags r:id="rId55"/>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113"/>
            <p:cNvSpPr/>
            <p:nvPr>
              <p:custDataLst>
                <p:tags r:id="rId56"/>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任意多边形 112"/>
            <p:cNvSpPr/>
            <p:nvPr>
              <p:custDataLst>
                <p:tags r:id="rId57"/>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111"/>
            <p:cNvSpPr/>
            <p:nvPr>
              <p:custDataLst>
                <p:tags r:id="rId58"/>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110"/>
            <p:cNvSpPr/>
            <p:nvPr>
              <p:custDataLst>
                <p:tags r:id="rId59"/>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109"/>
            <p:cNvSpPr/>
            <p:nvPr>
              <p:custDataLst>
                <p:tags r:id="rId60"/>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108"/>
            <p:cNvSpPr/>
            <p:nvPr>
              <p:custDataLst>
                <p:tags r:id="rId61"/>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107"/>
            <p:cNvSpPr/>
            <p:nvPr>
              <p:custDataLst>
                <p:tags r:id="rId62"/>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106"/>
            <p:cNvSpPr/>
            <p:nvPr>
              <p:custDataLst>
                <p:tags r:id="rId63"/>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3" name="组合 52"/>
          <p:cNvGrpSpPr/>
          <p:nvPr>
            <p:custDataLst>
              <p:tags r:id="rId64"/>
            </p:custDataLst>
          </p:nvPr>
        </p:nvGrpSpPr>
        <p:grpSpPr>
          <a:xfrm>
            <a:off x="3948556" y="-15912"/>
            <a:ext cx="842959" cy="675792"/>
            <a:chOff x="3948556" y="-15912"/>
            <a:chExt cx="842959" cy="675792"/>
          </a:xfrm>
        </p:grpSpPr>
        <p:sp>
          <p:nvSpPr>
            <p:cNvPr id="81" name="任意多边形 122"/>
            <p:cNvSpPr/>
            <p:nvPr>
              <p:custDataLst>
                <p:tags r:id="rId65"/>
              </p:custDataLst>
            </p:nvPr>
          </p:nvSpPr>
          <p:spPr>
            <a:xfrm>
              <a:off x="3948556" y="-15912"/>
              <a:ext cx="130984" cy="226872"/>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任意多边形 121"/>
            <p:cNvSpPr/>
            <p:nvPr>
              <p:custDataLst>
                <p:tags r:id="rId66"/>
              </p:custDataLst>
            </p:nvPr>
          </p:nvSpPr>
          <p:spPr>
            <a:xfrm>
              <a:off x="3953295" y="-15912"/>
              <a:ext cx="184906" cy="320267"/>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120"/>
            <p:cNvSpPr/>
            <p:nvPr>
              <p:custDataLst>
                <p:tags r:id="rId67"/>
              </p:custDataLst>
            </p:nvPr>
          </p:nvSpPr>
          <p:spPr>
            <a:xfrm>
              <a:off x="3970839" y="-15912"/>
              <a:ext cx="225136" cy="389946"/>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19"/>
            <p:cNvSpPr/>
            <p:nvPr>
              <p:custDataLst>
                <p:tags r:id="rId68"/>
              </p:custDataLst>
            </p:nvPr>
          </p:nvSpPr>
          <p:spPr>
            <a:xfrm>
              <a:off x="3993516" y="-15912"/>
              <a:ext cx="261121" cy="448012"/>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任意多边形 118"/>
            <p:cNvSpPr/>
            <p:nvPr>
              <p:custDataLst>
                <p:tags r:id="rId69"/>
              </p:custDataLst>
            </p:nvPr>
          </p:nvSpPr>
          <p:spPr>
            <a:xfrm>
              <a:off x="4020322" y="-15912"/>
              <a:ext cx="292975" cy="49674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117"/>
            <p:cNvSpPr/>
            <p:nvPr>
              <p:custDataLst>
                <p:tags r:id="rId70"/>
              </p:custDataLst>
            </p:nvPr>
          </p:nvSpPr>
          <p:spPr>
            <a:xfrm>
              <a:off x="4052100" y="-15912"/>
              <a:ext cx="319859" cy="53814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任意多边形 116"/>
            <p:cNvSpPr/>
            <p:nvPr>
              <p:custDataLst>
                <p:tags r:id="rId71"/>
              </p:custDataLst>
            </p:nvPr>
          </p:nvSpPr>
          <p:spPr>
            <a:xfrm>
              <a:off x="4088088" y="-15912"/>
              <a:ext cx="342534" cy="573545"/>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任意多边形 115"/>
            <p:cNvSpPr/>
            <p:nvPr>
              <p:custDataLst>
                <p:tags r:id="rId72"/>
              </p:custDataLst>
            </p:nvPr>
          </p:nvSpPr>
          <p:spPr>
            <a:xfrm>
              <a:off x="4126493" y="-15912"/>
              <a:ext cx="361902" cy="603227"/>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任意多边形 114"/>
            <p:cNvSpPr/>
            <p:nvPr>
              <p:custDataLst>
                <p:tags r:id="rId73"/>
              </p:custDataLst>
            </p:nvPr>
          </p:nvSpPr>
          <p:spPr>
            <a:xfrm>
              <a:off x="4169001" y="-15912"/>
              <a:ext cx="378056" cy="627340"/>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113"/>
            <p:cNvSpPr/>
            <p:nvPr>
              <p:custDataLst>
                <p:tags r:id="rId74"/>
              </p:custDataLst>
            </p:nvPr>
          </p:nvSpPr>
          <p:spPr>
            <a:xfrm>
              <a:off x="4214536" y="-15912"/>
              <a:ext cx="391182" cy="646209"/>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任意多边形 112"/>
            <p:cNvSpPr/>
            <p:nvPr>
              <p:custDataLst>
                <p:tags r:id="rId75"/>
              </p:custDataLst>
            </p:nvPr>
          </p:nvSpPr>
          <p:spPr>
            <a:xfrm>
              <a:off x="4262766" y="-15912"/>
              <a:ext cx="401613" cy="660830"/>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任意多边形 111"/>
            <p:cNvSpPr/>
            <p:nvPr>
              <p:custDataLst>
                <p:tags r:id="rId76"/>
              </p:custDataLst>
            </p:nvPr>
          </p:nvSpPr>
          <p:spPr>
            <a:xfrm>
              <a:off x="4315229" y="-11749"/>
              <a:ext cx="392560" cy="667277"/>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110"/>
            <p:cNvSpPr/>
            <p:nvPr>
              <p:custDataLst>
                <p:tags r:id="rId77"/>
              </p:custDataLst>
            </p:nvPr>
          </p:nvSpPr>
          <p:spPr>
            <a:xfrm>
              <a:off x="4370490" y="33932"/>
              <a:ext cx="365354" cy="625948"/>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任意多边形 109"/>
            <p:cNvSpPr/>
            <p:nvPr>
              <p:custDataLst>
                <p:tags r:id="rId78"/>
              </p:custDataLst>
            </p:nvPr>
          </p:nvSpPr>
          <p:spPr>
            <a:xfrm>
              <a:off x="4431035" y="87998"/>
              <a:ext cx="328880" cy="568619"/>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任意多边形 108"/>
            <p:cNvSpPr/>
            <p:nvPr>
              <p:custDataLst>
                <p:tags r:id="rId79"/>
              </p:custDataLst>
            </p:nvPr>
          </p:nvSpPr>
          <p:spPr>
            <a:xfrm>
              <a:off x="4497739" y="152729"/>
              <a:ext cx="282878" cy="489959"/>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任意多边形 107"/>
            <p:cNvSpPr/>
            <p:nvPr>
              <p:custDataLst>
                <p:tags r:id="rId80"/>
              </p:custDataLst>
            </p:nvPr>
          </p:nvSpPr>
          <p:spPr>
            <a:xfrm>
              <a:off x="4574834" y="235459"/>
              <a:ext cx="216681" cy="375302"/>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106"/>
            <p:cNvSpPr/>
            <p:nvPr>
              <p:custDataLst>
                <p:tags r:id="rId81"/>
              </p:custDataLst>
            </p:nvPr>
          </p:nvSpPr>
          <p:spPr>
            <a:xfrm>
              <a:off x="4680513" y="368466"/>
              <a:ext cx="91984" cy="159320"/>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8" name="组合 97"/>
          <p:cNvGrpSpPr/>
          <p:nvPr>
            <p:custDataLst>
              <p:tags r:id="rId82"/>
            </p:custDataLst>
          </p:nvPr>
        </p:nvGrpSpPr>
        <p:grpSpPr>
          <a:xfrm flipV="1">
            <a:off x="4846073" y="1206906"/>
            <a:ext cx="2499854" cy="423321"/>
            <a:chOff x="4846073" y="4928576"/>
            <a:chExt cx="2499854" cy="423321"/>
          </a:xfrm>
          <a:solidFill>
            <a:srgbClr val="B8CD32"/>
          </a:solidFill>
        </p:grpSpPr>
        <p:cxnSp>
          <p:nvCxnSpPr>
            <p:cNvPr id="99" name="直接连接符 98"/>
            <p:cNvCxnSpPr/>
            <p:nvPr>
              <p:custDataLst>
                <p:tags r:id="rId83"/>
              </p:custDataLst>
            </p:nvPr>
          </p:nvCxnSpPr>
          <p:spPr>
            <a:xfrm flipV="1">
              <a:off x="7345927"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custDataLst>
                <p:tags r:id="rId84"/>
              </p:custDataLst>
            </p:nvPr>
          </p:nvCxnSpPr>
          <p:spPr>
            <a:xfrm rot="10800000">
              <a:off x="4846074" y="5258793"/>
              <a:ext cx="2499853" cy="0"/>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custDataLst>
                <p:tags r:id="rId85"/>
              </p:custDataLst>
            </p:nvPr>
          </p:nvCxnSpPr>
          <p:spPr>
            <a:xfrm flipV="1">
              <a:off x="4846073"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custDataLst>
              <p:tags r:id="rId86"/>
            </p:custDataLst>
          </p:nvPr>
        </p:nvGrpSpPr>
        <p:grpSpPr>
          <a:xfrm>
            <a:off x="4846073" y="5229700"/>
            <a:ext cx="2499854" cy="644021"/>
            <a:chOff x="4846073" y="4936838"/>
            <a:chExt cx="2499854" cy="644021"/>
          </a:xfrm>
        </p:grpSpPr>
        <p:cxnSp>
          <p:nvCxnSpPr>
            <p:cNvPr id="102" name="直接连接符 101"/>
            <p:cNvCxnSpPr/>
            <p:nvPr>
              <p:custDataLst>
                <p:tags r:id="rId87"/>
              </p:custDataLst>
            </p:nvPr>
          </p:nvCxnSpPr>
          <p:spPr>
            <a:xfrm flipV="1">
              <a:off x="7345927"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custDataLst>
                <p:tags r:id="rId88"/>
              </p:custDataLst>
            </p:nvPr>
          </p:nvCxnSpPr>
          <p:spPr>
            <a:xfrm rot="10800000">
              <a:off x="4846074" y="5487382"/>
              <a:ext cx="2499853" cy="0"/>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custDataLst>
                <p:tags r:id="rId89"/>
              </p:custDataLst>
            </p:nvPr>
          </p:nvCxnSpPr>
          <p:spPr>
            <a:xfrm flipV="1">
              <a:off x="4846073"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ctrTitle" hasCustomPrompt="1"/>
            <p:custDataLst>
              <p:tags r:id="rId90"/>
            </p:custDataLst>
          </p:nvPr>
        </p:nvSpPr>
        <p:spPr>
          <a:xfrm>
            <a:off x="2331537" y="2195875"/>
            <a:ext cx="7528927" cy="1515717"/>
          </a:xfrm>
        </p:spPr>
        <p:txBody>
          <a:bodyPr lIns="90000" tIns="46800" rIns="90000" bIns="46800" anchor="ctr">
            <a:normAutofit/>
          </a:bodyPr>
          <a:lstStyle>
            <a:lvl1pPr algn="ctr">
              <a:defRPr sz="7200" spc="600">
                <a:gradFill>
                  <a:gsLst>
                    <a:gs pos="0">
                      <a:schemeClr val="accent5"/>
                    </a:gs>
                    <a:gs pos="100000">
                      <a:schemeClr val="accent2"/>
                    </a:gs>
                  </a:gsLst>
                  <a:lin ang="0" scaled="0"/>
                </a:gradFill>
              </a:defRPr>
            </a:lvl1pPr>
          </a:lstStyle>
          <a:p>
            <a:r>
              <a:rPr lang="zh-CN" altLang="en-US" dirty="0"/>
              <a:t>编辑标题</a:t>
            </a:r>
            <a:endParaRPr lang="zh-CN" altLang="en-US" dirty="0"/>
          </a:p>
        </p:txBody>
      </p:sp>
      <p:sp>
        <p:nvSpPr>
          <p:cNvPr id="3" name="副标题 2"/>
          <p:cNvSpPr>
            <a:spLocks noGrp="1"/>
          </p:cNvSpPr>
          <p:nvPr>
            <p:ph type="subTitle" idx="1"/>
            <p:custDataLst>
              <p:tags r:id="rId91"/>
            </p:custDataLst>
          </p:nvPr>
        </p:nvSpPr>
        <p:spPr>
          <a:xfrm>
            <a:off x="3691255" y="3806825"/>
            <a:ext cx="4671695" cy="482600"/>
          </a:xfrm>
        </p:spPr>
        <p:txBody>
          <a:bodyPr lIns="90000" tIns="46800" rIns="90000" bIns="46800" anchor="ctr">
            <a:normAutofit/>
          </a:bodyPr>
          <a:lstStyle>
            <a:lvl1pPr marL="0" indent="0" algn="dist">
              <a:buNone/>
              <a:defRPr sz="2000" spc="0" baseline="0">
                <a:gradFill>
                  <a:gsLst>
                    <a:gs pos="0">
                      <a:schemeClr val="accent5"/>
                    </a:gs>
                    <a:gs pos="100000">
                      <a:schemeClr val="accent2"/>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16" name="日期占位符 15"/>
          <p:cNvSpPr>
            <a:spLocks noGrp="1"/>
          </p:cNvSpPr>
          <p:nvPr>
            <p:ph type="dt" sz="half" idx="10"/>
            <p:custDataLst>
              <p:tags r:id="rId92"/>
            </p:custDataLst>
          </p:nvPr>
        </p:nvSpPr>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3"/>
            </p:custDataLst>
          </p:nvPr>
        </p:nvSpPr>
        <p:spPr/>
        <p:txBody>
          <a:bodyPr/>
          <a:lstStyle>
            <a:lvl1pPr>
              <a:defRPr>
                <a:solidFill>
                  <a:schemeClr val="bg1">
                    <a:lumMod val="50000"/>
                  </a:schemeClr>
                </a:solidFill>
              </a:defRPr>
            </a:lvl1pPr>
          </a:lstStyle>
          <a:p>
            <a:endParaRPr lang="zh-CN" altLang="en-US" dirty="0"/>
          </a:p>
        </p:txBody>
      </p:sp>
      <p:sp>
        <p:nvSpPr>
          <p:cNvPr id="18" name="灯片编号占位符 17"/>
          <p:cNvSpPr>
            <a:spLocks noGrp="1"/>
          </p:cNvSpPr>
          <p:nvPr>
            <p:ph type="sldNum" sz="quarter" idx="12"/>
            <p:custDataLst>
              <p:tags r:id="rId94"/>
            </p:custDataLst>
          </p:nvPr>
        </p:nvSpPr>
        <p:spPr/>
        <p:txBody>
          <a:bodyPr/>
          <a:lstStyle>
            <a:lvl1pPr>
              <a:defRPr>
                <a:solidFill>
                  <a:schemeClr val="bg1">
                    <a:lumMod val="50000"/>
                  </a:schemeClr>
                </a:solidFill>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23888" y="980082"/>
            <a:ext cx="10944225" cy="48978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6" name="Freeform 10"/>
          <p:cNvSpPr/>
          <p:nvPr>
            <p:custDataLst>
              <p:tags r:id="rId2"/>
            </p:custDataLst>
          </p:nvPr>
        </p:nvSpPr>
        <p:spPr bwMode="auto">
          <a:xfrm flipH="1">
            <a:off x="0" y="2859087"/>
            <a:ext cx="3282950" cy="3998913"/>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7" name="Freeform 5"/>
          <p:cNvSpPr/>
          <p:nvPr>
            <p:custDataLst>
              <p:tags r:id="rId3"/>
            </p:custDataLst>
          </p:nvPr>
        </p:nvSpPr>
        <p:spPr bwMode="auto">
          <a:xfrm>
            <a:off x="0" y="0"/>
            <a:ext cx="1441450" cy="1277938"/>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8" name="Freeform 6"/>
          <p:cNvSpPr/>
          <p:nvPr>
            <p:custDataLst>
              <p:tags r:id="rId4"/>
            </p:custDataLst>
          </p:nvPr>
        </p:nvSpPr>
        <p:spPr bwMode="auto">
          <a:xfrm flipH="1">
            <a:off x="9758362" y="3995737"/>
            <a:ext cx="2433638" cy="2862263"/>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9" name="Freeform 7"/>
          <p:cNvSpPr/>
          <p:nvPr>
            <p:custDataLst>
              <p:tags r:id="rId5"/>
            </p:custDataLst>
          </p:nvPr>
        </p:nvSpPr>
        <p:spPr bwMode="auto">
          <a:xfrm>
            <a:off x="0" y="5089664"/>
            <a:ext cx="4076997" cy="1768336"/>
          </a:xfrm>
          <a:custGeom>
            <a:avLst/>
            <a:gdLst>
              <a:gd name="T0" fmla="*/ 0 w 1624"/>
              <a:gd name="T1" fmla="*/ 704 h 704"/>
              <a:gd name="T2" fmla="*/ 1204 w 1624"/>
              <a:gd name="T3" fmla="*/ 28 h 704"/>
              <a:gd name="T4" fmla="*/ 1452 w 1624"/>
              <a:gd name="T5" fmla="*/ 304 h 704"/>
              <a:gd name="T6" fmla="*/ 1376 w 1624"/>
              <a:gd name="T7" fmla="*/ 704 h 704"/>
              <a:gd name="T8" fmla="*/ 0 w 1624"/>
              <a:gd name="T9" fmla="*/ 704 h 704"/>
            </a:gdLst>
            <a:ahLst/>
            <a:cxnLst>
              <a:cxn ang="0">
                <a:pos x="T0" y="T1"/>
              </a:cxn>
              <a:cxn ang="0">
                <a:pos x="T2" y="T3"/>
              </a:cxn>
              <a:cxn ang="0">
                <a:pos x="T4" y="T5"/>
              </a:cxn>
              <a:cxn ang="0">
                <a:pos x="T6" y="T7"/>
              </a:cxn>
              <a:cxn ang="0">
                <a:pos x="T8" y="T9"/>
              </a:cxn>
            </a:cxnLst>
            <a:rect l="0" t="0" r="r" b="b"/>
            <a:pathLst>
              <a:path w="1624" h="704">
                <a:moveTo>
                  <a:pt x="0" y="704"/>
                </a:moveTo>
                <a:cubicBezTo>
                  <a:pt x="0" y="704"/>
                  <a:pt x="540" y="48"/>
                  <a:pt x="1204" y="28"/>
                </a:cubicBezTo>
                <a:cubicBezTo>
                  <a:pt x="1204" y="28"/>
                  <a:pt x="1624" y="0"/>
                  <a:pt x="1452" y="304"/>
                </a:cubicBezTo>
                <a:cubicBezTo>
                  <a:pt x="1452" y="304"/>
                  <a:pt x="1252" y="616"/>
                  <a:pt x="1376" y="704"/>
                </a:cubicBezTo>
                <a:lnTo>
                  <a:pt x="0" y="70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10" name="Freeform 8"/>
          <p:cNvSpPr/>
          <p:nvPr>
            <p:custDataLst>
              <p:tags r:id="rId6"/>
            </p:custDataLst>
          </p:nvPr>
        </p:nvSpPr>
        <p:spPr bwMode="auto">
          <a:xfrm>
            <a:off x="4865858" y="5074503"/>
            <a:ext cx="6305380" cy="1783497"/>
          </a:xfrm>
          <a:custGeom>
            <a:avLst/>
            <a:gdLst>
              <a:gd name="T0" fmla="*/ 0 w 2532"/>
              <a:gd name="T1" fmla="*/ 716 h 716"/>
              <a:gd name="T2" fmla="*/ 836 w 2532"/>
              <a:gd name="T3" fmla="*/ 488 h 716"/>
              <a:gd name="T4" fmla="*/ 1488 w 2532"/>
              <a:gd name="T5" fmla="*/ 328 h 716"/>
              <a:gd name="T6" fmla="*/ 2212 w 2532"/>
              <a:gd name="T7" fmla="*/ 308 h 716"/>
              <a:gd name="T8" fmla="*/ 2496 w 2532"/>
              <a:gd name="T9" fmla="*/ 716 h 716"/>
              <a:gd name="T10" fmla="*/ 0 w 2532"/>
              <a:gd name="T11" fmla="*/ 716 h 716"/>
            </a:gdLst>
            <a:ahLst/>
            <a:cxnLst>
              <a:cxn ang="0">
                <a:pos x="T0" y="T1"/>
              </a:cxn>
              <a:cxn ang="0">
                <a:pos x="T2" y="T3"/>
              </a:cxn>
              <a:cxn ang="0">
                <a:pos x="T4" y="T5"/>
              </a:cxn>
              <a:cxn ang="0">
                <a:pos x="T6" y="T7"/>
              </a:cxn>
              <a:cxn ang="0">
                <a:pos x="T8" y="T9"/>
              </a:cxn>
              <a:cxn ang="0">
                <a:pos x="T10" y="T11"/>
              </a:cxn>
            </a:cxnLst>
            <a:rect l="0" t="0" r="r" b="b"/>
            <a:pathLst>
              <a:path w="2532" h="716">
                <a:moveTo>
                  <a:pt x="0" y="716"/>
                </a:moveTo>
                <a:cubicBezTo>
                  <a:pt x="0" y="716"/>
                  <a:pt x="340" y="348"/>
                  <a:pt x="836" y="488"/>
                </a:cubicBezTo>
                <a:cubicBezTo>
                  <a:pt x="836" y="488"/>
                  <a:pt x="1212" y="656"/>
                  <a:pt x="1488" y="328"/>
                </a:cubicBezTo>
                <a:cubicBezTo>
                  <a:pt x="1764" y="0"/>
                  <a:pt x="1976" y="152"/>
                  <a:pt x="2212" y="308"/>
                </a:cubicBezTo>
                <a:cubicBezTo>
                  <a:pt x="2212" y="308"/>
                  <a:pt x="2532" y="572"/>
                  <a:pt x="2496" y="716"/>
                </a:cubicBezTo>
                <a:lnTo>
                  <a:pt x="0" y="716"/>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1" name="Freeform 9"/>
          <p:cNvSpPr/>
          <p:nvPr>
            <p:custDataLst>
              <p:tags r:id="rId7"/>
            </p:custDataLst>
          </p:nvPr>
        </p:nvSpPr>
        <p:spPr bwMode="auto">
          <a:xfrm>
            <a:off x="10150475" y="4402137"/>
            <a:ext cx="2041525" cy="2455863"/>
          </a:xfrm>
          <a:custGeom>
            <a:avLst/>
            <a:gdLst>
              <a:gd name="T0" fmla="*/ 1144 w 1144"/>
              <a:gd name="T1" fmla="*/ 0 h 1376"/>
              <a:gd name="T2" fmla="*/ 716 w 1144"/>
              <a:gd name="T3" fmla="*/ 684 h 1376"/>
              <a:gd name="T4" fmla="*/ 416 w 1144"/>
              <a:gd name="T5" fmla="*/ 1212 h 1376"/>
              <a:gd name="T6" fmla="*/ 0 w 1144"/>
              <a:gd name="T7" fmla="*/ 1376 h 1376"/>
              <a:gd name="T8" fmla="*/ 1144 w 1144"/>
              <a:gd name="T9" fmla="*/ 1376 h 1376"/>
              <a:gd name="T10" fmla="*/ 1144 w 1144"/>
              <a:gd name="T11" fmla="*/ 0 h 1376"/>
            </a:gdLst>
            <a:ahLst/>
            <a:cxnLst>
              <a:cxn ang="0">
                <a:pos x="T0" y="T1"/>
              </a:cxn>
              <a:cxn ang="0">
                <a:pos x="T2" y="T3"/>
              </a:cxn>
              <a:cxn ang="0">
                <a:pos x="T4" y="T5"/>
              </a:cxn>
              <a:cxn ang="0">
                <a:pos x="T6" y="T7"/>
              </a:cxn>
              <a:cxn ang="0">
                <a:pos x="T8" y="T9"/>
              </a:cxn>
              <a:cxn ang="0">
                <a:pos x="T10" y="T11"/>
              </a:cxn>
            </a:cxnLst>
            <a:rect l="0" t="0" r="r" b="b"/>
            <a:pathLst>
              <a:path w="1144" h="1376">
                <a:moveTo>
                  <a:pt x="1144" y="0"/>
                </a:moveTo>
                <a:cubicBezTo>
                  <a:pt x="1144" y="0"/>
                  <a:pt x="648" y="112"/>
                  <a:pt x="716" y="684"/>
                </a:cubicBezTo>
                <a:cubicBezTo>
                  <a:pt x="716" y="684"/>
                  <a:pt x="828" y="1080"/>
                  <a:pt x="416" y="1212"/>
                </a:cubicBezTo>
                <a:cubicBezTo>
                  <a:pt x="4" y="1344"/>
                  <a:pt x="0" y="1376"/>
                  <a:pt x="0" y="1376"/>
                </a:cubicBezTo>
                <a:cubicBezTo>
                  <a:pt x="1144" y="1376"/>
                  <a:pt x="1144" y="1376"/>
                  <a:pt x="1144" y="1376"/>
                </a:cubicBezTo>
                <a:lnTo>
                  <a:pt x="1144"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12" name="Freeform 11"/>
          <p:cNvSpPr/>
          <p:nvPr>
            <p:custDataLst>
              <p:tags r:id="rId8"/>
            </p:custDataLst>
          </p:nvPr>
        </p:nvSpPr>
        <p:spPr bwMode="auto">
          <a:xfrm>
            <a:off x="10493375" y="0"/>
            <a:ext cx="1698625" cy="1543050"/>
          </a:xfrm>
          <a:custGeom>
            <a:avLst/>
            <a:gdLst>
              <a:gd name="T0" fmla="*/ 324 w 952"/>
              <a:gd name="T1" fmla="*/ 0 h 864"/>
              <a:gd name="T2" fmla="*/ 296 w 952"/>
              <a:gd name="T3" fmla="*/ 376 h 864"/>
              <a:gd name="T4" fmla="*/ 536 w 952"/>
              <a:gd name="T5" fmla="*/ 700 h 864"/>
              <a:gd name="T6" fmla="*/ 952 w 952"/>
              <a:gd name="T7" fmla="*/ 768 h 864"/>
              <a:gd name="T8" fmla="*/ 952 w 952"/>
              <a:gd name="T9" fmla="*/ 0 h 864"/>
              <a:gd name="T10" fmla="*/ 324 w 952"/>
              <a:gd name="T11" fmla="*/ 0 h 864"/>
            </a:gdLst>
            <a:ahLst/>
            <a:cxnLst>
              <a:cxn ang="0">
                <a:pos x="T0" y="T1"/>
              </a:cxn>
              <a:cxn ang="0">
                <a:pos x="T2" y="T3"/>
              </a:cxn>
              <a:cxn ang="0">
                <a:pos x="T4" y="T5"/>
              </a:cxn>
              <a:cxn ang="0">
                <a:pos x="T6" y="T7"/>
              </a:cxn>
              <a:cxn ang="0">
                <a:pos x="T8" y="T9"/>
              </a:cxn>
              <a:cxn ang="0">
                <a:pos x="T10" y="T11"/>
              </a:cxn>
            </a:cxnLst>
            <a:rect l="0" t="0" r="r" b="b"/>
            <a:pathLst>
              <a:path w="952" h="864">
                <a:moveTo>
                  <a:pt x="324" y="0"/>
                </a:moveTo>
                <a:cubicBezTo>
                  <a:pt x="324" y="0"/>
                  <a:pt x="488" y="152"/>
                  <a:pt x="296" y="376"/>
                </a:cubicBezTo>
                <a:cubicBezTo>
                  <a:pt x="296" y="376"/>
                  <a:pt x="0" y="864"/>
                  <a:pt x="536" y="700"/>
                </a:cubicBezTo>
                <a:cubicBezTo>
                  <a:pt x="536" y="700"/>
                  <a:pt x="796" y="616"/>
                  <a:pt x="952" y="768"/>
                </a:cubicBezTo>
                <a:cubicBezTo>
                  <a:pt x="952" y="0"/>
                  <a:pt x="952" y="0"/>
                  <a:pt x="952" y="0"/>
                </a:cubicBezTo>
                <a:lnTo>
                  <a:pt x="324" y="0"/>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grpSp>
        <p:nvGrpSpPr>
          <p:cNvPr id="13" name="组合 12"/>
          <p:cNvGrpSpPr/>
          <p:nvPr>
            <p:custDataLst>
              <p:tags r:id="rId9"/>
            </p:custDataLst>
          </p:nvPr>
        </p:nvGrpSpPr>
        <p:grpSpPr>
          <a:xfrm>
            <a:off x="853588" y="-15913"/>
            <a:ext cx="1778716" cy="1425979"/>
            <a:chOff x="853588" y="-15913"/>
            <a:chExt cx="1778716" cy="1425979"/>
          </a:xfrm>
          <a:solidFill>
            <a:schemeClr val="accent4"/>
          </a:solidFill>
        </p:grpSpPr>
        <p:sp>
          <p:nvSpPr>
            <p:cNvPr id="14" name="任意多边形 122"/>
            <p:cNvSpPr/>
            <p:nvPr>
              <p:custDataLst>
                <p:tags r:id="rId10"/>
              </p:custDataLst>
            </p:nvPr>
          </p:nvSpPr>
          <p:spPr>
            <a:xfrm>
              <a:off x="853588" y="-15912"/>
              <a:ext cx="276388" cy="478719"/>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121"/>
            <p:cNvSpPr/>
            <p:nvPr>
              <p:custDataLst>
                <p:tags r:id="rId11"/>
              </p:custDataLst>
            </p:nvPr>
          </p:nvSpPr>
          <p:spPr>
            <a:xfrm>
              <a:off x="863589" y="-15912"/>
              <a:ext cx="390168" cy="675791"/>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120"/>
            <p:cNvSpPr/>
            <p:nvPr>
              <p:custDataLst>
                <p:tags r:id="rId12"/>
              </p:custDataLst>
            </p:nvPr>
          </p:nvSpPr>
          <p:spPr>
            <a:xfrm>
              <a:off x="900607" y="-15912"/>
              <a:ext cx="475056" cy="822820"/>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19"/>
            <p:cNvSpPr/>
            <p:nvPr>
              <p:custDataLst>
                <p:tags r:id="rId13"/>
              </p:custDataLst>
            </p:nvPr>
          </p:nvSpPr>
          <p:spPr>
            <a:xfrm>
              <a:off x="948457" y="-15912"/>
              <a:ext cx="550987" cy="945343"/>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18"/>
            <p:cNvSpPr/>
            <p:nvPr>
              <p:custDataLst>
                <p:tags r:id="rId14"/>
              </p:custDataLst>
            </p:nvPr>
          </p:nvSpPr>
          <p:spPr>
            <a:xfrm>
              <a:off x="1005021" y="-15912"/>
              <a:ext cx="618203" cy="1048172"/>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17"/>
            <p:cNvSpPr/>
            <p:nvPr>
              <p:custDataLst>
                <p:tags r:id="rId15"/>
              </p:custDataLst>
            </p:nvPr>
          </p:nvSpPr>
          <p:spPr>
            <a:xfrm>
              <a:off x="1072076" y="-15912"/>
              <a:ext cx="674930" cy="1135530"/>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16"/>
            <p:cNvSpPr/>
            <p:nvPr>
              <p:custDataLst>
                <p:tags r:id="rId16"/>
              </p:custDataLst>
            </p:nvPr>
          </p:nvSpPr>
          <p:spPr>
            <a:xfrm>
              <a:off x="1148012" y="-15912"/>
              <a:ext cx="722776" cy="1210228"/>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5"/>
            <p:cNvSpPr/>
            <p:nvPr>
              <p:custDataLst>
                <p:tags r:id="rId17"/>
              </p:custDataLst>
            </p:nvPr>
          </p:nvSpPr>
          <p:spPr>
            <a:xfrm>
              <a:off x="1229051" y="-15913"/>
              <a:ext cx="763644" cy="1272862"/>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4"/>
            <p:cNvSpPr/>
            <p:nvPr>
              <p:custDataLst>
                <p:tags r:id="rId18"/>
              </p:custDataLst>
            </p:nvPr>
          </p:nvSpPr>
          <p:spPr>
            <a:xfrm>
              <a:off x="1318746" y="-15912"/>
              <a:ext cx="797730" cy="1323741"/>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3"/>
            <p:cNvSpPr/>
            <p:nvPr>
              <p:custDataLst>
                <p:tags r:id="rId19"/>
              </p:custDataLst>
            </p:nvPr>
          </p:nvSpPr>
          <p:spPr>
            <a:xfrm>
              <a:off x="1414829" y="-15912"/>
              <a:ext cx="825427" cy="136355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12"/>
            <p:cNvSpPr/>
            <p:nvPr>
              <p:custDataLst>
                <p:tags r:id="rId20"/>
              </p:custDataLst>
            </p:nvPr>
          </p:nvSpPr>
          <p:spPr>
            <a:xfrm>
              <a:off x="1516599" y="-15912"/>
              <a:ext cx="847439" cy="1394408"/>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11"/>
            <p:cNvSpPr/>
            <p:nvPr>
              <p:custDataLst>
                <p:tags r:id="rId21"/>
              </p:custDataLst>
            </p:nvPr>
          </p:nvSpPr>
          <p:spPr>
            <a:xfrm>
              <a:off x="1627300" y="-7128"/>
              <a:ext cx="828336" cy="1408012"/>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10"/>
            <p:cNvSpPr/>
            <p:nvPr>
              <p:custDataLst>
                <p:tags r:id="rId22"/>
              </p:custDataLst>
            </p:nvPr>
          </p:nvSpPr>
          <p:spPr>
            <a:xfrm>
              <a:off x="1743904" y="89263"/>
              <a:ext cx="770928" cy="1320803"/>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09"/>
            <p:cNvSpPr/>
            <p:nvPr>
              <p:custDataLst>
                <p:tags r:id="rId23"/>
              </p:custDataLst>
            </p:nvPr>
          </p:nvSpPr>
          <p:spPr>
            <a:xfrm>
              <a:off x="1871661" y="203345"/>
              <a:ext cx="693966" cy="1199834"/>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08"/>
            <p:cNvSpPr/>
            <p:nvPr>
              <p:custDataLst>
                <p:tags r:id="rId24"/>
              </p:custDataLst>
            </p:nvPr>
          </p:nvSpPr>
          <p:spPr>
            <a:xfrm>
              <a:off x="2012411" y="339934"/>
              <a:ext cx="596897" cy="1033856"/>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107"/>
            <p:cNvSpPr/>
            <p:nvPr>
              <p:custDataLst>
                <p:tags r:id="rId25"/>
              </p:custDataLst>
            </p:nvPr>
          </p:nvSpPr>
          <p:spPr>
            <a:xfrm>
              <a:off x="2175089" y="514502"/>
              <a:ext cx="457215" cy="791919"/>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106"/>
            <p:cNvSpPr/>
            <p:nvPr>
              <p:custDataLst>
                <p:tags r:id="rId26"/>
              </p:custDataLst>
            </p:nvPr>
          </p:nvSpPr>
          <p:spPr>
            <a:xfrm>
              <a:off x="2398080" y="795159"/>
              <a:ext cx="194093" cy="336179"/>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1" name="组合 30"/>
          <p:cNvGrpSpPr/>
          <p:nvPr>
            <p:custDataLst>
              <p:tags r:id="rId27"/>
            </p:custDataLst>
          </p:nvPr>
        </p:nvGrpSpPr>
        <p:grpSpPr>
          <a:xfrm>
            <a:off x="2753955" y="5356596"/>
            <a:ext cx="1853474" cy="1512821"/>
            <a:chOff x="2753955" y="5356596"/>
            <a:chExt cx="1853474" cy="1512821"/>
          </a:xfrm>
        </p:grpSpPr>
        <p:sp>
          <p:nvSpPr>
            <p:cNvPr id="32" name="任意多边形 152"/>
            <p:cNvSpPr/>
            <p:nvPr>
              <p:custDataLst>
                <p:tags r:id="rId28"/>
              </p:custDataLst>
            </p:nvPr>
          </p:nvSpPr>
          <p:spPr>
            <a:xfrm>
              <a:off x="2852811" y="5356596"/>
              <a:ext cx="778025" cy="1338207"/>
            </a:xfrm>
            <a:custGeom>
              <a:avLst/>
              <a:gdLst>
                <a:gd name="connsiteX0" fmla="*/ 778025 w 778025"/>
                <a:gd name="connsiteY0" fmla="*/ 0 h 1338207"/>
                <a:gd name="connsiteX1" fmla="*/ 5411 w 778025"/>
                <a:gd name="connsiteY1" fmla="*/ 1338207 h 1338207"/>
                <a:gd name="connsiteX2" fmla="*/ 0 w 778025"/>
                <a:gd name="connsiteY2" fmla="*/ 1270818 h 1338207"/>
                <a:gd name="connsiteX3" fmla="*/ 716960 w 778025"/>
                <a:gd name="connsiteY3" fmla="*/ 29008 h 1338207"/>
                <a:gd name="connsiteX4" fmla="*/ 778025 w 778025"/>
                <a:gd name="connsiteY4" fmla="*/ 0 h 13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25" h="1338207">
                  <a:moveTo>
                    <a:pt x="778025" y="0"/>
                  </a:moveTo>
                  <a:cubicBezTo>
                    <a:pt x="778025" y="0"/>
                    <a:pt x="778025" y="0"/>
                    <a:pt x="5411" y="1338207"/>
                  </a:cubicBezTo>
                  <a:cubicBezTo>
                    <a:pt x="1824" y="1317234"/>
                    <a:pt x="566" y="1293826"/>
                    <a:pt x="0" y="1270818"/>
                  </a:cubicBezTo>
                  <a:cubicBezTo>
                    <a:pt x="0" y="1270818"/>
                    <a:pt x="0" y="1270818"/>
                    <a:pt x="716960" y="29008"/>
                  </a:cubicBezTo>
                  <a:cubicBezTo>
                    <a:pt x="737168" y="17994"/>
                    <a:pt x="758069" y="7379"/>
                    <a:pt x="77802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151"/>
            <p:cNvSpPr/>
            <p:nvPr>
              <p:custDataLst>
                <p:tags r:id="rId29"/>
              </p:custDataLst>
            </p:nvPr>
          </p:nvSpPr>
          <p:spPr>
            <a:xfrm>
              <a:off x="2911753" y="5361148"/>
              <a:ext cx="845438" cy="1440807"/>
            </a:xfrm>
            <a:custGeom>
              <a:avLst/>
              <a:gdLst>
                <a:gd name="connsiteX0" fmla="*/ 845438 w 845438"/>
                <a:gd name="connsiteY0" fmla="*/ 0 h 1440807"/>
                <a:gd name="connsiteX1" fmla="*/ 13588 w 845438"/>
                <a:gd name="connsiteY1" fmla="*/ 1440807 h 1440807"/>
                <a:gd name="connsiteX2" fmla="*/ 0 w 845438"/>
                <a:gd name="connsiteY2" fmla="*/ 1387583 h 1440807"/>
                <a:gd name="connsiteX3" fmla="*/ 792550 w 845438"/>
                <a:gd name="connsiteY3" fmla="*/ 14845 h 1440807"/>
                <a:gd name="connsiteX4" fmla="*/ 845438 w 845438"/>
                <a:gd name="connsiteY4" fmla="*/ 0 h 144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38" h="1440807">
                  <a:moveTo>
                    <a:pt x="845438" y="0"/>
                  </a:moveTo>
                  <a:cubicBezTo>
                    <a:pt x="845438" y="0"/>
                    <a:pt x="845438" y="0"/>
                    <a:pt x="13588" y="1440807"/>
                  </a:cubicBezTo>
                  <a:cubicBezTo>
                    <a:pt x="8240" y="1424484"/>
                    <a:pt x="3710" y="1406742"/>
                    <a:pt x="0" y="1387583"/>
                  </a:cubicBezTo>
                  <a:cubicBezTo>
                    <a:pt x="0" y="1387583"/>
                    <a:pt x="0" y="1387583"/>
                    <a:pt x="792550" y="14845"/>
                  </a:cubicBezTo>
                  <a:cubicBezTo>
                    <a:pt x="810998" y="8479"/>
                    <a:pt x="828628" y="3530"/>
                    <a:pt x="845438"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150"/>
            <p:cNvSpPr/>
            <p:nvPr>
              <p:custDataLst>
                <p:tags r:id="rId30"/>
              </p:custDataLst>
            </p:nvPr>
          </p:nvSpPr>
          <p:spPr>
            <a:xfrm>
              <a:off x="2802949" y="5372565"/>
              <a:ext cx="689682" cy="1194565"/>
            </a:xfrm>
            <a:custGeom>
              <a:avLst/>
              <a:gdLst>
                <a:gd name="connsiteX0" fmla="*/ 689682 w 689682"/>
                <a:gd name="connsiteY0" fmla="*/ 0 h 1194565"/>
                <a:gd name="connsiteX1" fmla="*/ 0 w 689682"/>
                <a:gd name="connsiteY1" fmla="*/ 1194565 h 1194565"/>
                <a:gd name="connsiteX2" fmla="*/ 4351 w 689682"/>
                <a:gd name="connsiteY2" fmla="*/ 1110269 h 1194565"/>
                <a:gd name="connsiteX3" fmla="*/ 618855 w 689682"/>
                <a:gd name="connsiteY3" fmla="*/ 45917 h 1194565"/>
                <a:gd name="connsiteX4" fmla="*/ 689682 w 689682"/>
                <a:gd name="connsiteY4" fmla="*/ 0 h 119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82" h="1194565">
                  <a:moveTo>
                    <a:pt x="689682" y="0"/>
                  </a:moveTo>
                  <a:cubicBezTo>
                    <a:pt x="689682" y="0"/>
                    <a:pt x="689682" y="0"/>
                    <a:pt x="0" y="1194565"/>
                  </a:cubicBezTo>
                  <a:cubicBezTo>
                    <a:pt x="485" y="1166538"/>
                    <a:pt x="1663" y="1138911"/>
                    <a:pt x="4351" y="1110269"/>
                  </a:cubicBezTo>
                  <a:cubicBezTo>
                    <a:pt x="4351" y="1110269"/>
                    <a:pt x="4351" y="1110269"/>
                    <a:pt x="618855" y="45917"/>
                  </a:cubicBezTo>
                  <a:cubicBezTo>
                    <a:pt x="642316" y="29268"/>
                    <a:pt x="665653" y="14434"/>
                    <a:pt x="68968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149"/>
            <p:cNvSpPr/>
            <p:nvPr>
              <p:custDataLst>
                <p:tags r:id="rId31"/>
              </p:custDataLst>
            </p:nvPr>
          </p:nvSpPr>
          <p:spPr>
            <a:xfrm>
              <a:off x="2981626" y="5381822"/>
              <a:ext cx="892612" cy="1487595"/>
            </a:xfrm>
            <a:custGeom>
              <a:avLst/>
              <a:gdLst>
                <a:gd name="connsiteX0" fmla="*/ 892612 w 892612"/>
                <a:gd name="connsiteY0" fmla="*/ 0 h 1487595"/>
                <a:gd name="connsiteX1" fmla="*/ 99407 w 892612"/>
                <a:gd name="connsiteY1" fmla="*/ 1373872 h 1487595"/>
                <a:gd name="connsiteX2" fmla="*/ 33749 w 892612"/>
                <a:gd name="connsiteY2" fmla="*/ 1487595 h 1487595"/>
                <a:gd name="connsiteX3" fmla="*/ 8806 w 892612"/>
                <a:gd name="connsiteY3" fmla="*/ 1487595 h 1487595"/>
                <a:gd name="connsiteX4" fmla="*/ 0 w 892612"/>
                <a:gd name="connsiteY4" fmla="*/ 1469290 h 1487595"/>
                <a:gd name="connsiteX5" fmla="*/ 846279 w 892612"/>
                <a:gd name="connsiteY5" fmla="*/ 3492 h 1487595"/>
                <a:gd name="connsiteX6" fmla="*/ 892612 w 892612"/>
                <a:gd name="connsiteY6" fmla="*/ 0 h 14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612" h="1487595">
                  <a:moveTo>
                    <a:pt x="892612" y="0"/>
                  </a:moveTo>
                  <a:cubicBezTo>
                    <a:pt x="892612" y="0"/>
                    <a:pt x="892612" y="0"/>
                    <a:pt x="99407" y="1373872"/>
                  </a:cubicBezTo>
                  <a:lnTo>
                    <a:pt x="33749" y="1487595"/>
                  </a:lnTo>
                  <a:lnTo>
                    <a:pt x="8806" y="1487595"/>
                  </a:lnTo>
                  <a:lnTo>
                    <a:pt x="0" y="1469290"/>
                  </a:lnTo>
                  <a:cubicBezTo>
                    <a:pt x="0" y="1469290"/>
                    <a:pt x="0" y="1469290"/>
                    <a:pt x="846279" y="3492"/>
                  </a:cubicBezTo>
                  <a:cubicBezTo>
                    <a:pt x="862269" y="1383"/>
                    <a:pt x="877440" y="691"/>
                    <a:pt x="89261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148"/>
            <p:cNvSpPr/>
            <p:nvPr>
              <p:custDataLst>
                <p:tags r:id="rId32"/>
              </p:custDataLst>
            </p:nvPr>
          </p:nvSpPr>
          <p:spPr>
            <a:xfrm>
              <a:off x="3100041" y="5410660"/>
              <a:ext cx="883628" cy="1458756"/>
            </a:xfrm>
            <a:custGeom>
              <a:avLst/>
              <a:gdLst>
                <a:gd name="connsiteX0" fmla="*/ 842213 w 883628"/>
                <a:gd name="connsiteY0" fmla="*/ 0 h 1458756"/>
                <a:gd name="connsiteX1" fmla="*/ 883628 w 883628"/>
                <a:gd name="connsiteY1" fmla="*/ 5026 h 1458756"/>
                <a:gd name="connsiteX2" fmla="*/ 67343 w 883628"/>
                <a:gd name="connsiteY2" fmla="*/ 1418874 h 1458756"/>
                <a:gd name="connsiteX3" fmla="*/ 44317 w 883628"/>
                <a:gd name="connsiteY3" fmla="*/ 1458756 h 1458756"/>
                <a:gd name="connsiteX4" fmla="*/ 0 w 883628"/>
                <a:gd name="connsiteY4" fmla="*/ 1458756 h 1458756"/>
                <a:gd name="connsiteX5" fmla="*/ 7196 w 883628"/>
                <a:gd name="connsiteY5" fmla="*/ 1446291 h 1458756"/>
                <a:gd name="connsiteX6" fmla="*/ 842213 w 883628"/>
                <a:gd name="connsiteY6" fmla="*/ 0 h 1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628" h="1458756">
                  <a:moveTo>
                    <a:pt x="842213" y="0"/>
                  </a:moveTo>
                  <a:cubicBezTo>
                    <a:pt x="856563" y="731"/>
                    <a:pt x="870096" y="2879"/>
                    <a:pt x="883628" y="5026"/>
                  </a:cubicBezTo>
                  <a:cubicBezTo>
                    <a:pt x="883628" y="5026"/>
                    <a:pt x="883628" y="5026"/>
                    <a:pt x="67343" y="1418874"/>
                  </a:cubicBezTo>
                  <a:lnTo>
                    <a:pt x="44317" y="1458756"/>
                  </a:lnTo>
                  <a:lnTo>
                    <a:pt x="0" y="1458756"/>
                  </a:lnTo>
                  <a:lnTo>
                    <a:pt x="7196" y="1446291"/>
                  </a:lnTo>
                  <a:cubicBezTo>
                    <a:pt x="84672" y="1312099"/>
                    <a:pt x="291274" y="954254"/>
                    <a:pt x="842213"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147"/>
            <p:cNvSpPr/>
            <p:nvPr>
              <p:custDataLst>
                <p:tags r:id="rId33"/>
              </p:custDataLst>
            </p:nvPr>
          </p:nvSpPr>
          <p:spPr>
            <a:xfrm>
              <a:off x="2764377" y="5415763"/>
              <a:ext cx="576287" cy="998158"/>
            </a:xfrm>
            <a:custGeom>
              <a:avLst/>
              <a:gdLst>
                <a:gd name="connsiteX0" fmla="*/ 576287 w 576287"/>
                <a:gd name="connsiteY0" fmla="*/ 0 h 998158"/>
                <a:gd name="connsiteX1" fmla="*/ 0 w 576287"/>
                <a:gd name="connsiteY1" fmla="*/ 998158 h 998158"/>
                <a:gd name="connsiteX2" fmla="*/ 22426 w 576287"/>
                <a:gd name="connsiteY2" fmla="*/ 882555 h 998158"/>
                <a:gd name="connsiteX3" fmla="*/ 487385 w 576287"/>
                <a:gd name="connsiteY3" fmla="*/ 77223 h 998158"/>
                <a:gd name="connsiteX4" fmla="*/ 576287 w 576287"/>
                <a:gd name="connsiteY4" fmla="*/ 0 h 99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87" h="998158">
                  <a:moveTo>
                    <a:pt x="576287" y="0"/>
                  </a:moveTo>
                  <a:cubicBezTo>
                    <a:pt x="576287" y="0"/>
                    <a:pt x="576287" y="0"/>
                    <a:pt x="0" y="998158"/>
                  </a:cubicBezTo>
                  <a:cubicBezTo>
                    <a:pt x="4726" y="961188"/>
                    <a:pt x="12474" y="922181"/>
                    <a:pt x="22426" y="882555"/>
                  </a:cubicBezTo>
                  <a:cubicBezTo>
                    <a:pt x="22426" y="882555"/>
                    <a:pt x="22426" y="882555"/>
                    <a:pt x="487385" y="77223"/>
                  </a:cubicBezTo>
                  <a:cubicBezTo>
                    <a:pt x="516725" y="48792"/>
                    <a:pt x="546632" y="22578"/>
                    <a:pt x="576287"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146"/>
            <p:cNvSpPr/>
            <p:nvPr>
              <p:custDataLst>
                <p:tags r:id="rId34"/>
              </p:custDataLst>
            </p:nvPr>
          </p:nvSpPr>
          <p:spPr>
            <a:xfrm>
              <a:off x="3227072" y="5446910"/>
              <a:ext cx="857794" cy="1422506"/>
            </a:xfrm>
            <a:custGeom>
              <a:avLst/>
              <a:gdLst>
                <a:gd name="connsiteX0" fmla="*/ 821284 w 857794"/>
                <a:gd name="connsiteY0" fmla="*/ 0 h 1422506"/>
                <a:gd name="connsiteX1" fmla="*/ 857794 w 857794"/>
                <a:gd name="connsiteY1" fmla="*/ 13522 h 1422506"/>
                <a:gd name="connsiteX2" fmla="*/ 108221 w 857794"/>
                <a:gd name="connsiteY2" fmla="*/ 1311821 h 1422506"/>
                <a:gd name="connsiteX3" fmla="*/ 44317 w 857794"/>
                <a:gd name="connsiteY3" fmla="*/ 1422506 h 1422506"/>
                <a:gd name="connsiteX4" fmla="*/ 0 w 857794"/>
                <a:gd name="connsiteY4" fmla="*/ 1422506 h 1422506"/>
                <a:gd name="connsiteX5" fmla="*/ 31019 w 857794"/>
                <a:gd name="connsiteY5" fmla="*/ 1368778 h 1422506"/>
                <a:gd name="connsiteX6" fmla="*/ 821284 w 857794"/>
                <a:gd name="connsiteY6" fmla="*/ 0 h 14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794" h="1422506">
                  <a:moveTo>
                    <a:pt x="821284" y="0"/>
                  </a:moveTo>
                  <a:cubicBezTo>
                    <a:pt x="833999" y="3563"/>
                    <a:pt x="845897" y="8543"/>
                    <a:pt x="857794" y="13522"/>
                  </a:cubicBezTo>
                  <a:cubicBezTo>
                    <a:pt x="857794" y="13522"/>
                    <a:pt x="857794" y="13522"/>
                    <a:pt x="108221" y="1311821"/>
                  </a:cubicBezTo>
                  <a:lnTo>
                    <a:pt x="44317" y="1422506"/>
                  </a:lnTo>
                  <a:lnTo>
                    <a:pt x="0" y="1422506"/>
                  </a:lnTo>
                  <a:lnTo>
                    <a:pt x="31019" y="1368778"/>
                  </a:lnTo>
                  <a:cubicBezTo>
                    <a:pt x="143914" y="1173238"/>
                    <a:pt x="369704" y="782159"/>
                    <a:pt x="82128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145"/>
            <p:cNvSpPr/>
            <p:nvPr>
              <p:custDataLst>
                <p:tags r:id="rId35"/>
              </p:custDataLst>
            </p:nvPr>
          </p:nvSpPr>
          <p:spPr>
            <a:xfrm>
              <a:off x="3356055" y="5497094"/>
              <a:ext cx="823913" cy="1372323"/>
            </a:xfrm>
            <a:custGeom>
              <a:avLst/>
              <a:gdLst>
                <a:gd name="connsiteX0" fmla="*/ 792311 w 823913"/>
                <a:gd name="connsiteY0" fmla="*/ 0 h 1372323"/>
                <a:gd name="connsiteX1" fmla="*/ 793696 w 823913"/>
                <a:gd name="connsiteY1" fmla="*/ 800 h 1372323"/>
                <a:gd name="connsiteX2" fmla="*/ 823913 w 823913"/>
                <a:gd name="connsiteY2" fmla="*/ 22024 h 1372323"/>
                <a:gd name="connsiteX3" fmla="*/ 77036 w 823913"/>
                <a:gd name="connsiteY3" fmla="*/ 1315653 h 1372323"/>
                <a:gd name="connsiteX4" fmla="*/ 44317 w 823913"/>
                <a:gd name="connsiteY4" fmla="*/ 1372323 h 1372323"/>
                <a:gd name="connsiteX5" fmla="*/ 0 w 823913"/>
                <a:gd name="connsiteY5" fmla="*/ 1372323 h 1372323"/>
                <a:gd name="connsiteX6" fmla="*/ 44515 w 823913"/>
                <a:gd name="connsiteY6" fmla="*/ 1295221 h 1372323"/>
                <a:gd name="connsiteX7" fmla="*/ 792311 w 823913"/>
                <a:gd name="connsiteY7" fmla="*/ 0 h 13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3" h="1372323">
                  <a:moveTo>
                    <a:pt x="792311" y="0"/>
                  </a:moveTo>
                  <a:cubicBezTo>
                    <a:pt x="793004" y="400"/>
                    <a:pt x="793004" y="400"/>
                    <a:pt x="793696" y="800"/>
                  </a:cubicBezTo>
                  <a:cubicBezTo>
                    <a:pt x="804083" y="6797"/>
                    <a:pt x="814344" y="14611"/>
                    <a:pt x="823913" y="22024"/>
                  </a:cubicBezTo>
                  <a:cubicBezTo>
                    <a:pt x="823913" y="22024"/>
                    <a:pt x="823913" y="22024"/>
                    <a:pt x="77036" y="1315653"/>
                  </a:cubicBezTo>
                  <a:lnTo>
                    <a:pt x="44317" y="1372323"/>
                  </a:lnTo>
                  <a:lnTo>
                    <a:pt x="0" y="1372323"/>
                  </a:lnTo>
                  <a:lnTo>
                    <a:pt x="44515" y="1295221"/>
                  </a:lnTo>
                  <a:cubicBezTo>
                    <a:pt x="170443" y="1077107"/>
                    <a:pt x="394316" y="689348"/>
                    <a:pt x="79231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144"/>
            <p:cNvSpPr/>
            <p:nvPr>
              <p:custDataLst>
                <p:tags r:id="rId36"/>
              </p:custDataLst>
            </p:nvPr>
          </p:nvSpPr>
          <p:spPr>
            <a:xfrm>
              <a:off x="2753955" y="5509416"/>
              <a:ext cx="403655" cy="699151"/>
            </a:xfrm>
            <a:custGeom>
              <a:avLst/>
              <a:gdLst>
                <a:gd name="connsiteX0" fmla="*/ 403655 w 403655"/>
                <a:gd name="connsiteY0" fmla="*/ 0 h 699151"/>
                <a:gd name="connsiteX1" fmla="*/ 0 w 403655"/>
                <a:gd name="connsiteY1" fmla="*/ 699151 h 699151"/>
                <a:gd name="connsiteX2" fmla="*/ 82792 w 403655"/>
                <a:gd name="connsiteY2" fmla="*/ 478990 h 699151"/>
                <a:gd name="connsiteX3" fmla="*/ 254386 w 403655"/>
                <a:gd name="connsiteY3" fmla="*/ 181780 h 699151"/>
                <a:gd name="connsiteX4" fmla="*/ 403655 w 403655"/>
                <a:gd name="connsiteY4" fmla="*/ 0 h 6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55" h="699151">
                  <a:moveTo>
                    <a:pt x="403655" y="0"/>
                  </a:moveTo>
                  <a:cubicBezTo>
                    <a:pt x="403655" y="0"/>
                    <a:pt x="403655" y="0"/>
                    <a:pt x="0" y="699151"/>
                  </a:cubicBezTo>
                  <a:cubicBezTo>
                    <a:pt x="20719" y="628083"/>
                    <a:pt x="48861" y="553752"/>
                    <a:pt x="82792" y="478990"/>
                  </a:cubicBezTo>
                  <a:cubicBezTo>
                    <a:pt x="82792" y="478990"/>
                    <a:pt x="82792" y="478990"/>
                    <a:pt x="254386" y="181780"/>
                  </a:cubicBezTo>
                  <a:cubicBezTo>
                    <a:pt x="302167" y="115014"/>
                    <a:pt x="352467" y="53477"/>
                    <a:pt x="40365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143"/>
            <p:cNvSpPr/>
            <p:nvPr>
              <p:custDataLst>
                <p:tags r:id="rId37"/>
              </p:custDataLst>
            </p:nvPr>
          </p:nvSpPr>
          <p:spPr>
            <a:xfrm>
              <a:off x="3485039" y="5558808"/>
              <a:ext cx="783375" cy="1310608"/>
            </a:xfrm>
            <a:custGeom>
              <a:avLst/>
              <a:gdLst>
                <a:gd name="connsiteX0" fmla="*/ 756680 w 783375"/>
                <a:gd name="connsiteY0" fmla="*/ 0 h 1310608"/>
                <a:gd name="connsiteX1" fmla="*/ 783375 w 783375"/>
                <a:gd name="connsiteY1" fmla="*/ 30523 h 1310608"/>
                <a:gd name="connsiteX2" fmla="*/ 50163 w 783375"/>
                <a:gd name="connsiteY2" fmla="*/ 1300484 h 1310608"/>
                <a:gd name="connsiteX3" fmla="*/ 44318 w 783375"/>
                <a:gd name="connsiteY3" fmla="*/ 1310608 h 1310608"/>
                <a:gd name="connsiteX4" fmla="*/ 0 w 783375"/>
                <a:gd name="connsiteY4" fmla="*/ 1310608 h 1310608"/>
                <a:gd name="connsiteX5" fmla="*/ 14449 w 783375"/>
                <a:gd name="connsiteY5" fmla="*/ 1285582 h 1310608"/>
                <a:gd name="connsiteX6" fmla="*/ 756680 w 783375"/>
                <a:gd name="connsiteY6" fmla="*/ 0 h 131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375" h="1310608">
                  <a:moveTo>
                    <a:pt x="756680" y="0"/>
                  </a:moveTo>
                  <a:cubicBezTo>
                    <a:pt x="766124" y="9230"/>
                    <a:pt x="775567" y="18460"/>
                    <a:pt x="783375" y="30523"/>
                  </a:cubicBezTo>
                  <a:cubicBezTo>
                    <a:pt x="783375" y="30523"/>
                    <a:pt x="783375" y="30523"/>
                    <a:pt x="50163" y="1300484"/>
                  </a:cubicBezTo>
                  <a:lnTo>
                    <a:pt x="44318" y="1310608"/>
                  </a:lnTo>
                  <a:lnTo>
                    <a:pt x="0" y="1310608"/>
                  </a:lnTo>
                  <a:lnTo>
                    <a:pt x="14449" y="1285582"/>
                  </a:lnTo>
                  <a:cubicBezTo>
                    <a:pt x="139440" y="1069091"/>
                    <a:pt x="361647" y="684218"/>
                    <a:pt x="756680"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142"/>
            <p:cNvSpPr/>
            <p:nvPr>
              <p:custDataLst>
                <p:tags r:id="rId38"/>
              </p:custDataLst>
            </p:nvPr>
          </p:nvSpPr>
          <p:spPr>
            <a:xfrm>
              <a:off x="3614023" y="5630782"/>
              <a:ext cx="736081" cy="1238634"/>
            </a:xfrm>
            <a:custGeom>
              <a:avLst/>
              <a:gdLst>
                <a:gd name="connsiteX0" fmla="*/ 715126 w 736081"/>
                <a:gd name="connsiteY0" fmla="*/ 0 h 1238634"/>
                <a:gd name="connsiteX1" fmla="*/ 736081 w 736081"/>
                <a:gd name="connsiteY1" fmla="*/ 40464 h 1238634"/>
                <a:gd name="connsiteX2" fmla="*/ 96173 w 736081"/>
                <a:gd name="connsiteY2" fmla="*/ 1148817 h 1238634"/>
                <a:gd name="connsiteX3" fmla="*/ 44317 w 736081"/>
                <a:gd name="connsiteY3" fmla="*/ 1238634 h 1238634"/>
                <a:gd name="connsiteX4" fmla="*/ 0 w 736081"/>
                <a:gd name="connsiteY4" fmla="*/ 1238634 h 1238634"/>
                <a:gd name="connsiteX5" fmla="*/ 46707 w 736081"/>
                <a:gd name="connsiteY5" fmla="*/ 1157736 h 1238634"/>
                <a:gd name="connsiteX6" fmla="*/ 715126 w 736081"/>
                <a:gd name="connsiteY6" fmla="*/ 0 h 123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81" h="1238634">
                  <a:moveTo>
                    <a:pt x="715126" y="0"/>
                  </a:moveTo>
                  <a:cubicBezTo>
                    <a:pt x="722930" y="12070"/>
                    <a:pt x="729915" y="25558"/>
                    <a:pt x="736081" y="40464"/>
                  </a:cubicBezTo>
                  <a:cubicBezTo>
                    <a:pt x="736081" y="40464"/>
                    <a:pt x="736081" y="40464"/>
                    <a:pt x="96173" y="1148817"/>
                  </a:cubicBezTo>
                  <a:lnTo>
                    <a:pt x="44317" y="1238634"/>
                  </a:lnTo>
                  <a:lnTo>
                    <a:pt x="0" y="1238634"/>
                  </a:lnTo>
                  <a:lnTo>
                    <a:pt x="46707" y="1157736"/>
                  </a:lnTo>
                  <a:cubicBezTo>
                    <a:pt x="176245" y="933368"/>
                    <a:pt x="383507" y="574381"/>
                    <a:pt x="715126"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141"/>
            <p:cNvSpPr/>
            <p:nvPr>
              <p:custDataLst>
                <p:tags r:id="rId39"/>
              </p:custDataLst>
            </p:nvPr>
          </p:nvSpPr>
          <p:spPr>
            <a:xfrm>
              <a:off x="3743006" y="5718881"/>
              <a:ext cx="680330" cy="1150536"/>
            </a:xfrm>
            <a:custGeom>
              <a:avLst/>
              <a:gdLst>
                <a:gd name="connsiteX0" fmla="*/ 664262 w 680330"/>
                <a:gd name="connsiteY0" fmla="*/ 0 h 1150536"/>
                <a:gd name="connsiteX1" fmla="*/ 680330 w 680330"/>
                <a:gd name="connsiteY1" fmla="*/ 48930 h 1150536"/>
                <a:gd name="connsiteX2" fmla="*/ 75412 w 680330"/>
                <a:gd name="connsiteY2" fmla="*/ 1096678 h 1150536"/>
                <a:gd name="connsiteX3" fmla="*/ 44317 w 680330"/>
                <a:gd name="connsiteY3" fmla="*/ 1150536 h 1150536"/>
                <a:gd name="connsiteX4" fmla="*/ 0 w 680330"/>
                <a:gd name="connsiteY4" fmla="*/ 1150536 h 1150536"/>
                <a:gd name="connsiteX5" fmla="*/ 23987 w 680330"/>
                <a:gd name="connsiteY5" fmla="*/ 1108989 h 1150536"/>
                <a:gd name="connsiteX6" fmla="*/ 664262 w 680330"/>
                <a:gd name="connsiteY6" fmla="*/ 0 h 1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30" h="1150536">
                  <a:moveTo>
                    <a:pt x="664262" y="0"/>
                  </a:moveTo>
                  <a:cubicBezTo>
                    <a:pt x="670436" y="14894"/>
                    <a:pt x="675792" y="31204"/>
                    <a:pt x="680330" y="48930"/>
                  </a:cubicBezTo>
                  <a:cubicBezTo>
                    <a:pt x="680330" y="48930"/>
                    <a:pt x="680330" y="48930"/>
                    <a:pt x="75412" y="1096678"/>
                  </a:cubicBezTo>
                  <a:lnTo>
                    <a:pt x="44317" y="1150536"/>
                  </a:lnTo>
                  <a:lnTo>
                    <a:pt x="0" y="1150536"/>
                  </a:lnTo>
                  <a:lnTo>
                    <a:pt x="23987" y="1108989"/>
                  </a:lnTo>
                  <a:cubicBezTo>
                    <a:pt x="148072" y="894069"/>
                    <a:pt x="346606" y="550196"/>
                    <a:pt x="66426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140"/>
            <p:cNvSpPr/>
            <p:nvPr>
              <p:custDataLst>
                <p:tags r:id="rId40"/>
              </p:custDataLst>
            </p:nvPr>
          </p:nvSpPr>
          <p:spPr>
            <a:xfrm>
              <a:off x="3870035" y="5819324"/>
              <a:ext cx="614984" cy="1050093"/>
            </a:xfrm>
            <a:custGeom>
              <a:avLst/>
              <a:gdLst>
                <a:gd name="connsiteX0" fmla="*/ 606271 w 614984"/>
                <a:gd name="connsiteY0" fmla="*/ 0 h 1050093"/>
                <a:gd name="connsiteX1" fmla="*/ 614984 w 614984"/>
                <a:gd name="connsiteY1" fmla="*/ 61668 h 1050093"/>
                <a:gd name="connsiteX2" fmla="*/ 115513 w 614984"/>
                <a:gd name="connsiteY2" fmla="*/ 926777 h 1050093"/>
                <a:gd name="connsiteX3" fmla="*/ 44317 w 614984"/>
                <a:gd name="connsiteY3" fmla="*/ 1050093 h 1050093"/>
                <a:gd name="connsiteX4" fmla="*/ 0 w 614984"/>
                <a:gd name="connsiteY4" fmla="*/ 1050093 h 1050093"/>
                <a:gd name="connsiteX5" fmla="*/ 5653 w 614984"/>
                <a:gd name="connsiteY5" fmla="*/ 1040301 h 1050093"/>
                <a:gd name="connsiteX6" fmla="*/ 606271 w 614984"/>
                <a:gd name="connsiteY6" fmla="*/ 0 h 10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984" h="1050093">
                  <a:moveTo>
                    <a:pt x="606271" y="0"/>
                  </a:moveTo>
                  <a:cubicBezTo>
                    <a:pt x="610685" y="19540"/>
                    <a:pt x="613590" y="40096"/>
                    <a:pt x="614984" y="61668"/>
                  </a:cubicBezTo>
                  <a:cubicBezTo>
                    <a:pt x="614984" y="61668"/>
                    <a:pt x="614984" y="61668"/>
                    <a:pt x="115513" y="926777"/>
                  </a:cubicBezTo>
                  <a:lnTo>
                    <a:pt x="44317" y="1050093"/>
                  </a:lnTo>
                  <a:lnTo>
                    <a:pt x="0" y="1050093"/>
                  </a:lnTo>
                  <a:lnTo>
                    <a:pt x="5653" y="1040301"/>
                  </a:lnTo>
                  <a:cubicBezTo>
                    <a:pt x="122052" y="838692"/>
                    <a:pt x="308290" y="516118"/>
                    <a:pt x="60627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139"/>
            <p:cNvSpPr/>
            <p:nvPr>
              <p:custDataLst>
                <p:tags r:id="rId41"/>
              </p:custDataLst>
            </p:nvPr>
          </p:nvSpPr>
          <p:spPr>
            <a:xfrm>
              <a:off x="3999017" y="5938200"/>
              <a:ext cx="538932" cy="931217"/>
            </a:xfrm>
            <a:custGeom>
              <a:avLst/>
              <a:gdLst>
                <a:gd name="connsiteX0" fmla="*/ 537639 w 538932"/>
                <a:gd name="connsiteY0" fmla="*/ 0 h 931217"/>
                <a:gd name="connsiteX1" fmla="*/ 537322 w 538932"/>
                <a:gd name="connsiteY1" fmla="*/ 77309 h 931217"/>
                <a:gd name="connsiteX2" fmla="*/ 98704 w 538932"/>
                <a:gd name="connsiteY2" fmla="*/ 837017 h 931217"/>
                <a:gd name="connsiteX3" fmla="*/ 44318 w 538932"/>
                <a:gd name="connsiteY3" fmla="*/ 931217 h 931217"/>
                <a:gd name="connsiteX4" fmla="*/ 0 w 538932"/>
                <a:gd name="connsiteY4" fmla="*/ 931217 h 931217"/>
                <a:gd name="connsiteX5" fmla="*/ 50362 w 538932"/>
                <a:gd name="connsiteY5" fmla="*/ 843989 h 931217"/>
                <a:gd name="connsiteX6" fmla="*/ 537639 w 538932"/>
                <a:gd name="connsiteY6" fmla="*/ 0 h 9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32" h="931217">
                  <a:moveTo>
                    <a:pt x="537639" y="0"/>
                  </a:moveTo>
                  <a:cubicBezTo>
                    <a:pt x="539590" y="23807"/>
                    <a:pt x="539211" y="50049"/>
                    <a:pt x="537322" y="77309"/>
                  </a:cubicBezTo>
                  <a:cubicBezTo>
                    <a:pt x="537322" y="77309"/>
                    <a:pt x="537322" y="77309"/>
                    <a:pt x="98704" y="837017"/>
                  </a:cubicBezTo>
                  <a:lnTo>
                    <a:pt x="44318" y="931217"/>
                  </a:lnTo>
                  <a:lnTo>
                    <a:pt x="0" y="931217"/>
                  </a:lnTo>
                  <a:lnTo>
                    <a:pt x="50362" y="843989"/>
                  </a:lnTo>
                  <a:cubicBezTo>
                    <a:pt x="156981" y="659318"/>
                    <a:pt x="312064" y="390707"/>
                    <a:pt x="537639"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任意多边形 138"/>
            <p:cNvSpPr/>
            <p:nvPr>
              <p:custDataLst>
                <p:tags r:id="rId42"/>
              </p:custDataLst>
            </p:nvPr>
          </p:nvSpPr>
          <p:spPr>
            <a:xfrm>
              <a:off x="4128002" y="6080530"/>
              <a:ext cx="455464" cy="788887"/>
            </a:xfrm>
            <a:custGeom>
              <a:avLst/>
              <a:gdLst>
                <a:gd name="connsiteX0" fmla="*/ 455464 w 455464"/>
                <a:gd name="connsiteY0" fmla="*/ 0 h 788887"/>
                <a:gd name="connsiteX1" fmla="*/ 440416 w 455464"/>
                <a:gd name="connsiteY1" fmla="*/ 102823 h 788887"/>
                <a:gd name="connsiteX2" fmla="*/ 88431 w 455464"/>
                <a:gd name="connsiteY2" fmla="*/ 712479 h 788887"/>
                <a:gd name="connsiteX3" fmla="*/ 44317 w 455464"/>
                <a:gd name="connsiteY3" fmla="*/ 788887 h 788887"/>
                <a:gd name="connsiteX4" fmla="*/ 0 w 455464"/>
                <a:gd name="connsiteY4" fmla="*/ 788887 h 788887"/>
                <a:gd name="connsiteX5" fmla="*/ 35594 w 455464"/>
                <a:gd name="connsiteY5" fmla="*/ 727235 h 788887"/>
                <a:gd name="connsiteX6" fmla="*/ 455464 w 455464"/>
                <a:gd name="connsiteY6" fmla="*/ 0 h 7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464" h="788887">
                  <a:moveTo>
                    <a:pt x="455464" y="0"/>
                  </a:moveTo>
                  <a:cubicBezTo>
                    <a:pt x="451686" y="33729"/>
                    <a:pt x="447216" y="67059"/>
                    <a:pt x="440416" y="102823"/>
                  </a:cubicBezTo>
                  <a:cubicBezTo>
                    <a:pt x="440416" y="102823"/>
                    <a:pt x="440416" y="102823"/>
                    <a:pt x="88431" y="712479"/>
                  </a:cubicBezTo>
                  <a:lnTo>
                    <a:pt x="44317" y="788887"/>
                  </a:lnTo>
                  <a:lnTo>
                    <a:pt x="0" y="788887"/>
                  </a:lnTo>
                  <a:lnTo>
                    <a:pt x="35594" y="727235"/>
                  </a:lnTo>
                  <a:cubicBezTo>
                    <a:pt x="127465" y="568111"/>
                    <a:pt x="261094" y="336658"/>
                    <a:pt x="45546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137"/>
            <p:cNvSpPr/>
            <p:nvPr>
              <p:custDataLst>
                <p:tags r:id="rId43"/>
              </p:custDataLst>
            </p:nvPr>
          </p:nvSpPr>
          <p:spPr>
            <a:xfrm>
              <a:off x="4256988" y="6262435"/>
              <a:ext cx="350441" cy="606982"/>
            </a:xfrm>
            <a:custGeom>
              <a:avLst/>
              <a:gdLst>
                <a:gd name="connsiteX0" fmla="*/ 350441 w 350441"/>
                <a:gd name="connsiteY0" fmla="*/ 0 h 606982"/>
                <a:gd name="connsiteX1" fmla="*/ 302636 w 350441"/>
                <a:gd name="connsiteY1" fmla="*/ 159559 h 606982"/>
                <a:gd name="connsiteX2" fmla="*/ 92049 w 350441"/>
                <a:gd name="connsiteY2" fmla="*/ 524307 h 606982"/>
                <a:gd name="connsiteX3" fmla="*/ 44317 w 350441"/>
                <a:gd name="connsiteY3" fmla="*/ 606982 h 606982"/>
                <a:gd name="connsiteX4" fmla="*/ 0 w 350441"/>
                <a:gd name="connsiteY4" fmla="*/ 606982 h 606982"/>
                <a:gd name="connsiteX5" fmla="*/ 28827 w 350441"/>
                <a:gd name="connsiteY5" fmla="*/ 557052 h 606982"/>
                <a:gd name="connsiteX6" fmla="*/ 350441 w 350441"/>
                <a:gd name="connsiteY6" fmla="*/ 0 h 60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441" h="606982">
                  <a:moveTo>
                    <a:pt x="350441" y="0"/>
                  </a:moveTo>
                  <a:cubicBezTo>
                    <a:pt x="338221" y="51550"/>
                    <a:pt x="322286" y="104737"/>
                    <a:pt x="302636" y="159559"/>
                  </a:cubicBezTo>
                  <a:cubicBezTo>
                    <a:pt x="302636" y="159559"/>
                    <a:pt x="302636" y="159559"/>
                    <a:pt x="92049" y="524307"/>
                  </a:cubicBezTo>
                  <a:lnTo>
                    <a:pt x="44317" y="606982"/>
                  </a:lnTo>
                  <a:lnTo>
                    <a:pt x="0" y="606982"/>
                  </a:lnTo>
                  <a:lnTo>
                    <a:pt x="28827" y="557052"/>
                  </a:lnTo>
                  <a:cubicBezTo>
                    <a:pt x="99198" y="435165"/>
                    <a:pt x="201556" y="257876"/>
                    <a:pt x="35044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136"/>
            <p:cNvSpPr/>
            <p:nvPr>
              <p:custDataLst>
                <p:tags r:id="rId44"/>
              </p:custDataLst>
            </p:nvPr>
          </p:nvSpPr>
          <p:spPr>
            <a:xfrm>
              <a:off x="4384017" y="6554888"/>
              <a:ext cx="181594" cy="314529"/>
            </a:xfrm>
            <a:custGeom>
              <a:avLst/>
              <a:gdLst>
                <a:gd name="connsiteX0" fmla="*/ 181594 w 181594"/>
                <a:gd name="connsiteY0" fmla="*/ 0 h 314529"/>
                <a:gd name="connsiteX1" fmla="*/ 100989 w 181594"/>
                <a:gd name="connsiteY1" fmla="*/ 187001 h 314529"/>
                <a:gd name="connsiteX2" fmla="*/ 44195 w 181594"/>
                <a:gd name="connsiteY2" fmla="*/ 273100 h 314529"/>
                <a:gd name="connsiteX3" fmla="*/ 9396 w 181594"/>
                <a:gd name="connsiteY3" fmla="*/ 314529 h 314529"/>
                <a:gd name="connsiteX4" fmla="*/ 0 w 181594"/>
                <a:gd name="connsiteY4" fmla="*/ 314529 h 314529"/>
                <a:gd name="connsiteX5" fmla="*/ 181594 w 181594"/>
                <a:gd name="connsiteY5" fmla="*/ 0 h 31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4" h="314529">
                  <a:moveTo>
                    <a:pt x="181594" y="0"/>
                  </a:moveTo>
                  <a:cubicBezTo>
                    <a:pt x="162164" y="64117"/>
                    <a:pt x="136056" y="126263"/>
                    <a:pt x="100989" y="187001"/>
                  </a:cubicBezTo>
                  <a:cubicBezTo>
                    <a:pt x="83455" y="217370"/>
                    <a:pt x="64497" y="245976"/>
                    <a:pt x="44195" y="273100"/>
                  </a:cubicBezTo>
                  <a:lnTo>
                    <a:pt x="9396" y="314529"/>
                  </a:lnTo>
                  <a:lnTo>
                    <a:pt x="0" y="314529"/>
                  </a:lnTo>
                  <a:lnTo>
                    <a:pt x="181594" y="0"/>
                  </a:ln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9" name="组合 48"/>
          <p:cNvGrpSpPr/>
          <p:nvPr>
            <p:custDataLst>
              <p:tags r:id="rId45"/>
            </p:custDataLst>
          </p:nvPr>
        </p:nvGrpSpPr>
        <p:grpSpPr>
          <a:xfrm>
            <a:off x="9044119" y="-15877"/>
            <a:ext cx="2624337" cy="2103905"/>
            <a:chOff x="9044119" y="-15877"/>
            <a:chExt cx="2624337" cy="2103905"/>
          </a:xfrm>
        </p:grpSpPr>
        <p:sp>
          <p:nvSpPr>
            <p:cNvPr id="50" name="任意多边形 122"/>
            <p:cNvSpPr/>
            <p:nvPr>
              <p:custDataLst>
                <p:tags r:id="rId46"/>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121"/>
            <p:cNvSpPr/>
            <p:nvPr>
              <p:custDataLst>
                <p:tags r:id="rId47"/>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任意多边形 120"/>
            <p:cNvSpPr/>
            <p:nvPr>
              <p:custDataLst>
                <p:tags r:id="rId48"/>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任意多边形 119"/>
            <p:cNvSpPr/>
            <p:nvPr>
              <p:custDataLst>
                <p:tags r:id="rId49"/>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118"/>
            <p:cNvSpPr/>
            <p:nvPr>
              <p:custDataLst>
                <p:tags r:id="rId50"/>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117"/>
            <p:cNvSpPr/>
            <p:nvPr>
              <p:custDataLst>
                <p:tags r:id="rId51"/>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116"/>
            <p:cNvSpPr/>
            <p:nvPr>
              <p:custDataLst>
                <p:tags r:id="rId52"/>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115"/>
            <p:cNvSpPr/>
            <p:nvPr>
              <p:custDataLst>
                <p:tags r:id="rId53"/>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114"/>
            <p:cNvSpPr/>
            <p:nvPr>
              <p:custDataLst>
                <p:tags r:id="rId54"/>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113"/>
            <p:cNvSpPr/>
            <p:nvPr>
              <p:custDataLst>
                <p:tags r:id="rId55"/>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112"/>
            <p:cNvSpPr/>
            <p:nvPr>
              <p:custDataLst>
                <p:tags r:id="rId56"/>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111"/>
            <p:cNvSpPr/>
            <p:nvPr>
              <p:custDataLst>
                <p:tags r:id="rId57"/>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110"/>
            <p:cNvSpPr/>
            <p:nvPr>
              <p:custDataLst>
                <p:tags r:id="rId58"/>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109"/>
            <p:cNvSpPr/>
            <p:nvPr>
              <p:custDataLst>
                <p:tags r:id="rId59"/>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108"/>
            <p:cNvSpPr/>
            <p:nvPr>
              <p:custDataLst>
                <p:tags r:id="rId60"/>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任意多边形 107"/>
            <p:cNvSpPr/>
            <p:nvPr>
              <p:custDataLst>
                <p:tags r:id="rId61"/>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任意多边形 106"/>
            <p:cNvSpPr/>
            <p:nvPr>
              <p:custDataLst>
                <p:tags r:id="rId62"/>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7" name="组合 66"/>
          <p:cNvGrpSpPr/>
          <p:nvPr>
            <p:custDataLst>
              <p:tags r:id="rId63"/>
            </p:custDataLst>
          </p:nvPr>
        </p:nvGrpSpPr>
        <p:grpSpPr>
          <a:xfrm>
            <a:off x="3948556" y="-15912"/>
            <a:ext cx="842959" cy="675792"/>
            <a:chOff x="3948556" y="-15912"/>
            <a:chExt cx="842959" cy="675792"/>
          </a:xfrm>
        </p:grpSpPr>
        <p:sp>
          <p:nvSpPr>
            <p:cNvPr id="68" name="任意多边形 122"/>
            <p:cNvSpPr/>
            <p:nvPr>
              <p:custDataLst>
                <p:tags r:id="rId64"/>
              </p:custDataLst>
            </p:nvPr>
          </p:nvSpPr>
          <p:spPr>
            <a:xfrm>
              <a:off x="3948556" y="-15912"/>
              <a:ext cx="130984" cy="226872"/>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121"/>
            <p:cNvSpPr/>
            <p:nvPr>
              <p:custDataLst>
                <p:tags r:id="rId65"/>
              </p:custDataLst>
            </p:nvPr>
          </p:nvSpPr>
          <p:spPr>
            <a:xfrm>
              <a:off x="3953295" y="-15912"/>
              <a:ext cx="184906" cy="320267"/>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任意多边形 120"/>
            <p:cNvSpPr/>
            <p:nvPr>
              <p:custDataLst>
                <p:tags r:id="rId66"/>
              </p:custDataLst>
            </p:nvPr>
          </p:nvSpPr>
          <p:spPr>
            <a:xfrm>
              <a:off x="3970839" y="-15912"/>
              <a:ext cx="225136" cy="389946"/>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119"/>
            <p:cNvSpPr/>
            <p:nvPr>
              <p:custDataLst>
                <p:tags r:id="rId67"/>
              </p:custDataLst>
            </p:nvPr>
          </p:nvSpPr>
          <p:spPr>
            <a:xfrm>
              <a:off x="3993516" y="-15912"/>
              <a:ext cx="261121" cy="448012"/>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118"/>
            <p:cNvSpPr/>
            <p:nvPr>
              <p:custDataLst>
                <p:tags r:id="rId68"/>
              </p:custDataLst>
            </p:nvPr>
          </p:nvSpPr>
          <p:spPr>
            <a:xfrm>
              <a:off x="4020322" y="-15912"/>
              <a:ext cx="292975" cy="49674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任意多边形 117"/>
            <p:cNvSpPr/>
            <p:nvPr>
              <p:custDataLst>
                <p:tags r:id="rId69"/>
              </p:custDataLst>
            </p:nvPr>
          </p:nvSpPr>
          <p:spPr>
            <a:xfrm>
              <a:off x="4052100" y="-15912"/>
              <a:ext cx="319859" cy="53814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116"/>
            <p:cNvSpPr/>
            <p:nvPr>
              <p:custDataLst>
                <p:tags r:id="rId70"/>
              </p:custDataLst>
            </p:nvPr>
          </p:nvSpPr>
          <p:spPr>
            <a:xfrm>
              <a:off x="4088088" y="-15912"/>
              <a:ext cx="342534" cy="573545"/>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115"/>
            <p:cNvSpPr/>
            <p:nvPr>
              <p:custDataLst>
                <p:tags r:id="rId71"/>
              </p:custDataLst>
            </p:nvPr>
          </p:nvSpPr>
          <p:spPr>
            <a:xfrm>
              <a:off x="4126493" y="-15912"/>
              <a:ext cx="361902" cy="603227"/>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114"/>
            <p:cNvSpPr/>
            <p:nvPr>
              <p:custDataLst>
                <p:tags r:id="rId72"/>
              </p:custDataLst>
            </p:nvPr>
          </p:nvSpPr>
          <p:spPr>
            <a:xfrm>
              <a:off x="4169001" y="-15912"/>
              <a:ext cx="378056" cy="627340"/>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113"/>
            <p:cNvSpPr/>
            <p:nvPr>
              <p:custDataLst>
                <p:tags r:id="rId73"/>
              </p:custDataLst>
            </p:nvPr>
          </p:nvSpPr>
          <p:spPr>
            <a:xfrm>
              <a:off x="4214536" y="-15912"/>
              <a:ext cx="391182" cy="646209"/>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112"/>
            <p:cNvSpPr/>
            <p:nvPr>
              <p:custDataLst>
                <p:tags r:id="rId74"/>
              </p:custDataLst>
            </p:nvPr>
          </p:nvSpPr>
          <p:spPr>
            <a:xfrm>
              <a:off x="4262766" y="-15912"/>
              <a:ext cx="401613" cy="660830"/>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111"/>
            <p:cNvSpPr/>
            <p:nvPr>
              <p:custDataLst>
                <p:tags r:id="rId75"/>
              </p:custDataLst>
            </p:nvPr>
          </p:nvSpPr>
          <p:spPr>
            <a:xfrm>
              <a:off x="4315229" y="-11749"/>
              <a:ext cx="392560" cy="667277"/>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110"/>
            <p:cNvSpPr/>
            <p:nvPr>
              <p:custDataLst>
                <p:tags r:id="rId76"/>
              </p:custDataLst>
            </p:nvPr>
          </p:nvSpPr>
          <p:spPr>
            <a:xfrm>
              <a:off x="4370490" y="33932"/>
              <a:ext cx="365354" cy="625948"/>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任意多边形 109"/>
            <p:cNvSpPr/>
            <p:nvPr>
              <p:custDataLst>
                <p:tags r:id="rId77"/>
              </p:custDataLst>
            </p:nvPr>
          </p:nvSpPr>
          <p:spPr>
            <a:xfrm>
              <a:off x="4431035" y="87998"/>
              <a:ext cx="328880" cy="568619"/>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任意多边形 108"/>
            <p:cNvSpPr/>
            <p:nvPr>
              <p:custDataLst>
                <p:tags r:id="rId78"/>
              </p:custDataLst>
            </p:nvPr>
          </p:nvSpPr>
          <p:spPr>
            <a:xfrm>
              <a:off x="4497739" y="152729"/>
              <a:ext cx="282878" cy="489959"/>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107"/>
            <p:cNvSpPr/>
            <p:nvPr>
              <p:custDataLst>
                <p:tags r:id="rId79"/>
              </p:custDataLst>
            </p:nvPr>
          </p:nvSpPr>
          <p:spPr>
            <a:xfrm>
              <a:off x="4574834" y="235459"/>
              <a:ext cx="216681" cy="375302"/>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6"/>
            <p:cNvSpPr/>
            <p:nvPr>
              <p:custDataLst>
                <p:tags r:id="rId80"/>
              </p:custDataLst>
            </p:nvPr>
          </p:nvSpPr>
          <p:spPr>
            <a:xfrm>
              <a:off x="4680513" y="368466"/>
              <a:ext cx="91984" cy="159320"/>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hasCustomPrompt="1"/>
            <p:custDataLst>
              <p:tags r:id="rId81"/>
            </p:custDataLst>
          </p:nvPr>
        </p:nvSpPr>
        <p:spPr>
          <a:xfrm>
            <a:off x="2693212" y="2052491"/>
            <a:ext cx="6805576" cy="2016125"/>
          </a:xfrm>
        </p:spPr>
        <p:txBody>
          <a:bodyPr anchor="ctr">
            <a:normAutofit/>
          </a:bodyPr>
          <a:lstStyle>
            <a:lvl1pPr algn="ctr">
              <a:defRPr sz="9600" spc="0" baseline="0">
                <a:gradFill>
                  <a:gsLst>
                    <a:gs pos="0">
                      <a:schemeClr val="accent5"/>
                    </a:gs>
                    <a:gs pos="100000">
                      <a:schemeClr val="accent2"/>
                    </a:gs>
                  </a:gsLst>
                  <a:lin ang="0" scaled="0"/>
                </a:gra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82"/>
            </p:custDataLst>
          </p:nvPr>
        </p:nvSpPr>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3"/>
            </p:custDataLst>
          </p:nvPr>
        </p:nvSpPr>
        <p:spPr/>
        <p:txBody>
          <a:bodyPr/>
          <a:lstStyle>
            <a:lvl1pPr>
              <a:defRPr>
                <a:solidFill>
                  <a:schemeClr val="bg1">
                    <a:lumMod val="50000"/>
                  </a:schemeClr>
                </a:solidFill>
              </a:defRPr>
            </a:lvl1pPr>
          </a:lstStyle>
          <a:p>
            <a:endParaRPr lang="zh-CN" altLang="en-US"/>
          </a:p>
        </p:txBody>
      </p:sp>
      <p:sp>
        <p:nvSpPr>
          <p:cNvPr id="5" name="灯片编号占位符 4"/>
          <p:cNvSpPr>
            <a:spLocks noGrp="1"/>
          </p:cNvSpPr>
          <p:nvPr>
            <p:ph type="sldNum" sz="quarter" idx="12"/>
            <p:custDataLst>
              <p:tags r:id="rId84"/>
            </p:custDataLst>
          </p:nvPr>
        </p:nvSpPr>
        <p:spPr/>
        <p:txBody>
          <a:bodyPr/>
          <a:lstStyle>
            <a:lvl1pPr>
              <a:defRPr>
                <a:solidFill>
                  <a:schemeClr val="bg1">
                    <a:lumMod val="50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Freeform 10"/>
          <p:cNvSpPr/>
          <p:nvPr>
            <p:custDataLst>
              <p:tags r:id="rId2"/>
            </p:custDataLst>
          </p:nvPr>
        </p:nvSpPr>
        <p:spPr bwMode="auto">
          <a:xfrm rot="10800000">
            <a:off x="0" y="0"/>
            <a:ext cx="1143000" cy="1392271"/>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5"/>
          <p:cNvSpPr/>
          <p:nvPr>
            <p:custDataLst>
              <p:tags r:id="rId3"/>
            </p:custDataLst>
          </p:nvPr>
        </p:nvSpPr>
        <p:spPr bwMode="auto">
          <a:xfrm rot="10800000">
            <a:off x="11217902" y="5994400"/>
            <a:ext cx="974098" cy="863600"/>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9" name="Freeform 6"/>
          <p:cNvSpPr/>
          <p:nvPr>
            <p:custDataLst>
              <p:tags r:id="rId4"/>
            </p:custDataLst>
          </p:nvPr>
        </p:nvSpPr>
        <p:spPr bwMode="auto">
          <a:xfrm>
            <a:off x="0" y="5821680"/>
            <a:ext cx="881131" cy="1036320"/>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nvGrpSpPr>
          <p:cNvPr id="10" name="组合 9"/>
          <p:cNvGrpSpPr/>
          <p:nvPr>
            <p:custDataLst>
              <p:tags r:id="rId5"/>
            </p:custDataLst>
          </p:nvPr>
        </p:nvGrpSpPr>
        <p:grpSpPr>
          <a:xfrm>
            <a:off x="11298538" y="0"/>
            <a:ext cx="893461" cy="716280"/>
            <a:chOff x="9044119" y="-15877"/>
            <a:chExt cx="2624337" cy="2103905"/>
          </a:xfrm>
        </p:grpSpPr>
        <p:sp>
          <p:nvSpPr>
            <p:cNvPr id="11" name="任意多边形 122"/>
            <p:cNvSpPr/>
            <p:nvPr>
              <p:custDataLst>
                <p:tags r:id="rId6"/>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任意多边形 121"/>
            <p:cNvSpPr/>
            <p:nvPr>
              <p:custDataLst>
                <p:tags r:id="rId7"/>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120"/>
            <p:cNvSpPr/>
            <p:nvPr>
              <p:custDataLst>
                <p:tags r:id="rId8"/>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119"/>
            <p:cNvSpPr/>
            <p:nvPr>
              <p:custDataLst>
                <p:tags r:id="rId9"/>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118"/>
            <p:cNvSpPr/>
            <p:nvPr>
              <p:custDataLst>
                <p:tags r:id="rId10"/>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117"/>
            <p:cNvSpPr/>
            <p:nvPr>
              <p:custDataLst>
                <p:tags r:id="rId11"/>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16"/>
            <p:cNvSpPr/>
            <p:nvPr>
              <p:custDataLst>
                <p:tags r:id="rId12"/>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15"/>
            <p:cNvSpPr/>
            <p:nvPr>
              <p:custDataLst>
                <p:tags r:id="rId13"/>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14"/>
            <p:cNvSpPr/>
            <p:nvPr>
              <p:custDataLst>
                <p:tags r:id="rId14"/>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13"/>
            <p:cNvSpPr/>
            <p:nvPr>
              <p:custDataLst>
                <p:tags r:id="rId15"/>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2"/>
            <p:cNvSpPr/>
            <p:nvPr>
              <p:custDataLst>
                <p:tags r:id="rId16"/>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1"/>
            <p:cNvSpPr/>
            <p:nvPr>
              <p:custDataLst>
                <p:tags r:id="rId17"/>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0"/>
            <p:cNvSpPr/>
            <p:nvPr>
              <p:custDataLst>
                <p:tags r:id="rId18"/>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09"/>
            <p:cNvSpPr/>
            <p:nvPr>
              <p:custDataLst>
                <p:tags r:id="rId19"/>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08"/>
            <p:cNvSpPr/>
            <p:nvPr>
              <p:custDataLst>
                <p:tags r:id="rId20"/>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07"/>
            <p:cNvSpPr/>
            <p:nvPr>
              <p:custDataLst>
                <p:tags r:id="rId21"/>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06"/>
            <p:cNvSpPr/>
            <p:nvPr>
              <p:custDataLst>
                <p:tags r:id="rId22"/>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日期占位符 3"/>
          <p:cNvSpPr>
            <a:spLocks noGrp="1"/>
          </p:cNvSpPr>
          <p:nvPr>
            <p:ph type="dt" sz="half" idx="10"/>
            <p:custDataLst>
              <p:tags r:id="rId2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24"/>
            </p:custDataLst>
          </p:nvPr>
        </p:nvSpPr>
        <p:spPr/>
        <p:txBody>
          <a:bodyPr/>
          <a:lstStyle/>
          <a:p>
            <a:endParaRPr lang="zh-CN" altLang="en-US"/>
          </a:p>
        </p:txBody>
      </p:sp>
      <p:sp>
        <p:nvSpPr>
          <p:cNvPr id="6" name="灯片编号占位符 5"/>
          <p:cNvSpPr>
            <a:spLocks noGrp="1"/>
          </p:cNvSpPr>
          <p:nvPr>
            <p:ph type="sldNum" sz="quarter" idx="12"/>
            <p:custDataLst>
              <p:tags r:id="rId25"/>
            </p:custDataLst>
          </p:nvPr>
        </p:nvSpPr>
        <p:spPr/>
        <p:txBody>
          <a:bodyPr/>
          <a:lstStyle/>
          <a:p>
            <a:fld id="{49AE70B2-8BF9-45C0-BB95-33D1B9D3A854}" type="slidenum">
              <a:rPr lang="zh-CN" altLang="en-US" smtClean="0"/>
            </a:fld>
            <a:endParaRPr lang="zh-CN" altLang="en-US"/>
          </a:p>
        </p:txBody>
      </p:sp>
      <p:grpSp>
        <p:nvGrpSpPr>
          <p:cNvPr id="28" name="组合 27"/>
          <p:cNvGrpSpPr/>
          <p:nvPr>
            <p:custDataLst>
              <p:tags r:id="rId26"/>
            </p:custDataLst>
          </p:nvPr>
        </p:nvGrpSpPr>
        <p:grpSpPr>
          <a:xfrm rot="15253305" flipV="1">
            <a:off x="-67126" y="926797"/>
            <a:ext cx="794286" cy="328536"/>
            <a:chOff x="4739901" y="4919245"/>
            <a:chExt cx="2499854" cy="426211"/>
          </a:xfrm>
          <a:solidFill>
            <a:srgbClr val="B8CD32"/>
          </a:solidFill>
        </p:grpSpPr>
        <p:cxnSp>
          <p:nvCxnSpPr>
            <p:cNvPr id="29" name="直接连接符 28"/>
            <p:cNvCxnSpPr/>
            <p:nvPr>
              <p:custDataLst>
                <p:tags r:id="rId27"/>
              </p:custDataLst>
            </p:nvPr>
          </p:nvCxnSpPr>
          <p:spPr>
            <a:xfrm flipV="1">
              <a:off x="7183009" y="4919245"/>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8"/>
              </p:custDataLst>
            </p:nvPr>
          </p:nvCxnSpPr>
          <p:spPr>
            <a:xfrm rot="10800000">
              <a:off x="4739901" y="5222215"/>
              <a:ext cx="2499854" cy="0"/>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29"/>
              </p:custDataLst>
            </p:nvPr>
          </p:nvCxnSpPr>
          <p:spPr>
            <a:xfrm flipV="1">
              <a:off x="4900271" y="4922135"/>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custDataLst>
              <p:tags r:id="rId30"/>
            </p:custDataLst>
          </p:nvPr>
        </p:nvGrpSpPr>
        <p:grpSpPr>
          <a:xfrm rot="6590921" flipV="1">
            <a:off x="11439861" y="5989771"/>
            <a:ext cx="794286" cy="328536"/>
            <a:chOff x="4739901" y="4919245"/>
            <a:chExt cx="2499854" cy="426211"/>
          </a:xfrm>
          <a:solidFill>
            <a:srgbClr val="B8CD32"/>
          </a:solidFill>
        </p:grpSpPr>
        <p:cxnSp>
          <p:nvCxnSpPr>
            <p:cNvPr id="33" name="直接连接符 32"/>
            <p:cNvCxnSpPr/>
            <p:nvPr>
              <p:custDataLst>
                <p:tags r:id="rId31"/>
              </p:custDataLst>
            </p:nvPr>
          </p:nvCxnSpPr>
          <p:spPr>
            <a:xfrm flipV="1">
              <a:off x="7183009" y="4919245"/>
              <a:ext cx="0" cy="423321"/>
            </a:xfrm>
            <a:prstGeom prst="line">
              <a:avLst/>
            </a:prstGeom>
            <a:grpFill/>
            <a:ln w="1905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32"/>
              </p:custDataLst>
            </p:nvPr>
          </p:nvCxnSpPr>
          <p:spPr>
            <a:xfrm rot="10800000">
              <a:off x="4739901" y="5222215"/>
              <a:ext cx="2499854" cy="0"/>
            </a:xfrm>
            <a:prstGeom prst="line">
              <a:avLst/>
            </a:prstGeom>
            <a:grpFill/>
            <a:ln w="1905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33"/>
              </p:custDataLst>
            </p:nvPr>
          </p:nvCxnSpPr>
          <p:spPr>
            <a:xfrm flipV="1">
              <a:off x="4900271" y="4922135"/>
              <a:ext cx="0" cy="423321"/>
            </a:xfrm>
            <a:prstGeom prst="line">
              <a:avLst/>
            </a:prstGeom>
            <a:grpFill/>
            <a:ln w="1905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custDataLst>
              <p:tags r:id="rId34"/>
            </p:custDataLst>
          </p:nvPr>
        </p:nvSpPr>
        <p:spPr>
          <a:xfrm>
            <a:off x="623888" y="406800"/>
            <a:ext cx="10944225" cy="863601"/>
          </a:xfrm>
        </p:spPr>
        <p:txBody>
          <a:bodyPr>
            <a:normAutofit/>
          </a:bodyPr>
          <a:lstStyle>
            <a:lvl1pPr>
              <a:defRPr sz="2800" baseline="0"/>
            </a:lvl1pPr>
          </a:lstStyle>
          <a:p>
            <a:r>
              <a:rPr lang="zh-CN" altLang="en-US"/>
              <a:t>单击此处编辑母版标题样式</a:t>
            </a:r>
            <a:endParaRPr lang="zh-CN" altLang="en-US" dirty="0"/>
          </a:p>
        </p:txBody>
      </p:sp>
      <p:sp>
        <p:nvSpPr>
          <p:cNvPr id="3" name="内容占位符 2"/>
          <p:cNvSpPr>
            <a:spLocks noGrp="1"/>
          </p:cNvSpPr>
          <p:nvPr>
            <p:ph idx="1"/>
            <p:custDataLst>
              <p:tags r:id="rId35"/>
            </p:custDataLst>
          </p:nvPr>
        </p:nvSpPr>
        <p:spPr>
          <a:xfrm>
            <a:off x="623888" y="1412875"/>
            <a:ext cx="10944224" cy="4895850"/>
          </a:xfrm>
        </p:spPr>
        <p:txBody>
          <a:bodyPr/>
          <a:lstStyle>
            <a:lvl1pPr>
              <a:defRPr baseline="0"/>
            </a:lvl1pPr>
            <a:lvl2pPr>
              <a:defRPr baseline="0"/>
            </a:lvl2pPr>
            <a:lvl3pPr>
              <a:defRPr baseline="0"/>
            </a:lvl3pPr>
            <a:lvl4pPr>
              <a:defRPr baseline="0"/>
            </a:lvl4pPr>
            <a:lvl5pPr>
              <a:defRPr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Freeform 10"/>
          <p:cNvSpPr/>
          <p:nvPr>
            <p:custDataLst>
              <p:tags r:id="rId2"/>
            </p:custDataLst>
          </p:nvPr>
        </p:nvSpPr>
        <p:spPr bwMode="auto">
          <a:xfrm>
            <a:off x="8909050" y="2859087"/>
            <a:ext cx="3282950" cy="3998913"/>
          </a:xfrm>
          <a:custGeom>
            <a:avLst/>
            <a:gdLst>
              <a:gd name="T0" fmla="*/ 1840 w 1840"/>
              <a:gd name="T1" fmla="*/ 392 h 2240"/>
              <a:gd name="T2" fmla="*/ 1208 w 1840"/>
              <a:gd name="T3" fmla="*/ 476 h 2240"/>
              <a:gd name="T4" fmla="*/ 1012 w 1840"/>
              <a:gd name="T5" fmla="*/ 916 h 2240"/>
              <a:gd name="T6" fmla="*/ 736 w 1840"/>
              <a:gd name="T7" fmla="*/ 2240 h 2240"/>
              <a:gd name="T8" fmla="*/ 1840 w 1840"/>
              <a:gd name="T9" fmla="*/ 2240 h 2240"/>
              <a:gd name="T10" fmla="*/ 1840 w 1840"/>
              <a:gd name="T11" fmla="*/ 392 h 2240"/>
            </a:gdLst>
            <a:ahLst/>
            <a:cxnLst>
              <a:cxn ang="0">
                <a:pos x="T0" y="T1"/>
              </a:cxn>
              <a:cxn ang="0">
                <a:pos x="T2" y="T3"/>
              </a:cxn>
              <a:cxn ang="0">
                <a:pos x="T4" y="T5"/>
              </a:cxn>
              <a:cxn ang="0">
                <a:pos x="T6" y="T7"/>
              </a:cxn>
              <a:cxn ang="0">
                <a:pos x="T8" y="T9"/>
              </a:cxn>
              <a:cxn ang="0">
                <a:pos x="T10" y="T11"/>
              </a:cxn>
            </a:cxnLst>
            <a:rect l="0" t="0" r="r" b="b"/>
            <a:pathLst>
              <a:path w="1840" h="2240">
                <a:moveTo>
                  <a:pt x="1840" y="392"/>
                </a:moveTo>
                <a:cubicBezTo>
                  <a:pt x="1840" y="392"/>
                  <a:pt x="996" y="0"/>
                  <a:pt x="1208" y="476"/>
                </a:cubicBezTo>
                <a:cubicBezTo>
                  <a:pt x="1208" y="476"/>
                  <a:pt x="1464" y="904"/>
                  <a:pt x="1012" y="916"/>
                </a:cubicBezTo>
                <a:cubicBezTo>
                  <a:pt x="1012" y="916"/>
                  <a:pt x="0" y="1208"/>
                  <a:pt x="736" y="2240"/>
                </a:cubicBezTo>
                <a:cubicBezTo>
                  <a:pt x="1840" y="2240"/>
                  <a:pt x="1840" y="2240"/>
                  <a:pt x="1840" y="2240"/>
                </a:cubicBezTo>
                <a:lnTo>
                  <a:pt x="1840"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5"/>
          <p:cNvSpPr/>
          <p:nvPr>
            <p:custDataLst>
              <p:tags r:id="rId3"/>
            </p:custDataLst>
          </p:nvPr>
        </p:nvSpPr>
        <p:spPr bwMode="auto">
          <a:xfrm>
            <a:off x="0" y="0"/>
            <a:ext cx="1441450" cy="1277938"/>
          </a:xfrm>
          <a:custGeom>
            <a:avLst/>
            <a:gdLst>
              <a:gd name="T0" fmla="*/ 620 w 808"/>
              <a:gd name="T1" fmla="*/ 0 h 716"/>
              <a:gd name="T2" fmla="*/ 620 w 808"/>
              <a:gd name="T3" fmla="*/ 300 h 716"/>
              <a:gd name="T4" fmla="*/ 428 w 808"/>
              <a:gd name="T5" fmla="*/ 580 h 716"/>
              <a:gd name="T6" fmla="*/ 0 w 808"/>
              <a:gd name="T7" fmla="*/ 716 h 716"/>
              <a:gd name="T8" fmla="*/ 0 w 808"/>
              <a:gd name="T9" fmla="*/ 0 h 716"/>
              <a:gd name="T10" fmla="*/ 620 w 808"/>
              <a:gd name="T11" fmla="*/ 0 h 716"/>
            </a:gdLst>
            <a:ahLst/>
            <a:cxnLst>
              <a:cxn ang="0">
                <a:pos x="T0" y="T1"/>
              </a:cxn>
              <a:cxn ang="0">
                <a:pos x="T2" y="T3"/>
              </a:cxn>
              <a:cxn ang="0">
                <a:pos x="T4" y="T5"/>
              </a:cxn>
              <a:cxn ang="0">
                <a:pos x="T6" y="T7"/>
              </a:cxn>
              <a:cxn ang="0">
                <a:pos x="T8" y="T9"/>
              </a:cxn>
              <a:cxn ang="0">
                <a:pos x="T10" y="T11"/>
              </a:cxn>
            </a:cxnLst>
            <a:rect l="0" t="0" r="r" b="b"/>
            <a:pathLst>
              <a:path w="808" h="716">
                <a:moveTo>
                  <a:pt x="620" y="0"/>
                </a:moveTo>
                <a:cubicBezTo>
                  <a:pt x="620" y="0"/>
                  <a:pt x="432" y="84"/>
                  <a:pt x="620" y="300"/>
                </a:cubicBezTo>
                <a:cubicBezTo>
                  <a:pt x="808" y="516"/>
                  <a:pt x="588" y="640"/>
                  <a:pt x="428" y="580"/>
                </a:cubicBezTo>
                <a:cubicBezTo>
                  <a:pt x="268" y="520"/>
                  <a:pt x="60" y="524"/>
                  <a:pt x="0" y="716"/>
                </a:cubicBezTo>
                <a:cubicBezTo>
                  <a:pt x="0" y="0"/>
                  <a:pt x="0" y="0"/>
                  <a:pt x="0" y="0"/>
                </a:cubicBezTo>
                <a:lnTo>
                  <a:pt x="620" y="0"/>
                </a:ln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9" name="Freeform 6"/>
          <p:cNvSpPr/>
          <p:nvPr>
            <p:custDataLst>
              <p:tags r:id="rId4"/>
            </p:custDataLst>
          </p:nvPr>
        </p:nvSpPr>
        <p:spPr bwMode="auto">
          <a:xfrm>
            <a:off x="0" y="3995737"/>
            <a:ext cx="2433638" cy="2862263"/>
          </a:xfrm>
          <a:custGeom>
            <a:avLst/>
            <a:gdLst>
              <a:gd name="T0" fmla="*/ 0 w 1364"/>
              <a:gd name="T1" fmla="*/ 208 h 1604"/>
              <a:gd name="T2" fmla="*/ 1288 w 1364"/>
              <a:gd name="T3" fmla="*/ 1092 h 1604"/>
              <a:gd name="T4" fmla="*/ 1016 w 1364"/>
              <a:gd name="T5" fmla="*/ 1324 h 1604"/>
              <a:gd name="T6" fmla="*/ 920 w 1364"/>
              <a:gd name="T7" fmla="*/ 1296 h 1604"/>
              <a:gd name="T8" fmla="*/ 648 w 1364"/>
              <a:gd name="T9" fmla="*/ 1604 h 1604"/>
              <a:gd name="T10" fmla="*/ 0 w 1364"/>
              <a:gd name="T11" fmla="*/ 1604 h 1604"/>
              <a:gd name="T12" fmla="*/ 0 w 1364"/>
              <a:gd name="T13" fmla="*/ 208 h 1604"/>
            </a:gdLst>
            <a:ahLst/>
            <a:cxnLst>
              <a:cxn ang="0">
                <a:pos x="T0" y="T1"/>
              </a:cxn>
              <a:cxn ang="0">
                <a:pos x="T2" y="T3"/>
              </a:cxn>
              <a:cxn ang="0">
                <a:pos x="T4" y="T5"/>
              </a:cxn>
              <a:cxn ang="0">
                <a:pos x="T6" y="T7"/>
              </a:cxn>
              <a:cxn ang="0">
                <a:pos x="T8" y="T9"/>
              </a:cxn>
              <a:cxn ang="0">
                <a:pos x="T10" y="T11"/>
              </a:cxn>
              <a:cxn ang="0">
                <a:pos x="T12" y="T13"/>
              </a:cxn>
            </a:cxnLst>
            <a:rect l="0" t="0" r="r" b="b"/>
            <a:pathLst>
              <a:path w="1364" h="1604">
                <a:moveTo>
                  <a:pt x="0" y="208"/>
                </a:moveTo>
                <a:cubicBezTo>
                  <a:pt x="0" y="208"/>
                  <a:pt x="1040" y="0"/>
                  <a:pt x="1288" y="1092"/>
                </a:cubicBezTo>
                <a:cubicBezTo>
                  <a:pt x="1288" y="1092"/>
                  <a:pt x="1364" y="1388"/>
                  <a:pt x="1016" y="1324"/>
                </a:cubicBezTo>
                <a:cubicBezTo>
                  <a:pt x="920" y="1296"/>
                  <a:pt x="920" y="1296"/>
                  <a:pt x="920" y="1296"/>
                </a:cubicBezTo>
                <a:cubicBezTo>
                  <a:pt x="920" y="1296"/>
                  <a:pt x="716" y="1236"/>
                  <a:pt x="648" y="1604"/>
                </a:cubicBezTo>
                <a:cubicBezTo>
                  <a:pt x="0" y="1604"/>
                  <a:pt x="0" y="1604"/>
                  <a:pt x="0" y="1604"/>
                </a:cubicBezTo>
                <a:lnTo>
                  <a:pt x="0" y="208"/>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0" name="Freeform 7"/>
          <p:cNvSpPr/>
          <p:nvPr>
            <p:custDataLst>
              <p:tags r:id="rId5"/>
            </p:custDataLst>
          </p:nvPr>
        </p:nvSpPr>
        <p:spPr bwMode="auto">
          <a:xfrm>
            <a:off x="479502" y="5089664"/>
            <a:ext cx="4076997" cy="1768336"/>
          </a:xfrm>
          <a:custGeom>
            <a:avLst/>
            <a:gdLst>
              <a:gd name="T0" fmla="*/ 0 w 1624"/>
              <a:gd name="T1" fmla="*/ 704 h 704"/>
              <a:gd name="T2" fmla="*/ 1204 w 1624"/>
              <a:gd name="T3" fmla="*/ 28 h 704"/>
              <a:gd name="T4" fmla="*/ 1452 w 1624"/>
              <a:gd name="T5" fmla="*/ 304 h 704"/>
              <a:gd name="T6" fmla="*/ 1376 w 1624"/>
              <a:gd name="T7" fmla="*/ 704 h 704"/>
              <a:gd name="T8" fmla="*/ 0 w 1624"/>
              <a:gd name="T9" fmla="*/ 704 h 704"/>
            </a:gdLst>
            <a:ahLst/>
            <a:cxnLst>
              <a:cxn ang="0">
                <a:pos x="T0" y="T1"/>
              </a:cxn>
              <a:cxn ang="0">
                <a:pos x="T2" y="T3"/>
              </a:cxn>
              <a:cxn ang="0">
                <a:pos x="T4" y="T5"/>
              </a:cxn>
              <a:cxn ang="0">
                <a:pos x="T6" y="T7"/>
              </a:cxn>
              <a:cxn ang="0">
                <a:pos x="T8" y="T9"/>
              </a:cxn>
            </a:cxnLst>
            <a:rect l="0" t="0" r="r" b="b"/>
            <a:pathLst>
              <a:path w="1624" h="704">
                <a:moveTo>
                  <a:pt x="0" y="704"/>
                </a:moveTo>
                <a:cubicBezTo>
                  <a:pt x="0" y="704"/>
                  <a:pt x="540" y="48"/>
                  <a:pt x="1204" y="28"/>
                </a:cubicBezTo>
                <a:cubicBezTo>
                  <a:pt x="1204" y="28"/>
                  <a:pt x="1624" y="0"/>
                  <a:pt x="1452" y="304"/>
                </a:cubicBezTo>
                <a:cubicBezTo>
                  <a:pt x="1452" y="304"/>
                  <a:pt x="1252" y="616"/>
                  <a:pt x="1376" y="704"/>
                </a:cubicBezTo>
                <a:lnTo>
                  <a:pt x="0" y="704"/>
                </a:lnTo>
                <a:close/>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a:p>
        </p:txBody>
      </p:sp>
      <p:sp>
        <p:nvSpPr>
          <p:cNvPr id="11" name="Freeform 8"/>
          <p:cNvSpPr/>
          <p:nvPr>
            <p:custDataLst>
              <p:tags r:id="rId6"/>
            </p:custDataLst>
          </p:nvPr>
        </p:nvSpPr>
        <p:spPr bwMode="auto">
          <a:xfrm>
            <a:off x="4865858" y="5074503"/>
            <a:ext cx="6305380" cy="1783497"/>
          </a:xfrm>
          <a:custGeom>
            <a:avLst/>
            <a:gdLst>
              <a:gd name="T0" fmla="*/ 0 w 2532"/>
              <a:gd name="T1" fmla="*/ 716 h 716"/>
              <a:gd name="T2" fmla="*/ 836 w 2532"/>
              <a:gd name="T3" fmla="*/ 488 h 716"/>
              <a:gd name="T4" fmla="*/ 1488 w 2532"/>
              <a:gd name="T5" fmla="*/ 328 h 716"/>
              <a:gd name="T6" fmla="*/ 2212 w 2532"/>
              <a:gd name="T7" fmla="*/ 308 h 716"/>
              <a:gd name="T8" fmla="*/ 2496 w 2532"/>
              <a:gd name="T9" fmla="*/ 716 h 716"/>
              <a:gd name="T10" fmla="*/ 0 w 2532"/>
              <a:gd name="T11" fmla="*/ 716 h 716"/>
            </a:gdLst>
            <a:ahLst/>
            <a:cxnLst>
              <a:cxn ang="0">
                <a:pos x="T0" y="T1"/>
              </a:cxn>
              <a:cxn ang="0">
                <a:pos x="T2" y="T3"/>
              </a:cxn>
              <a:cxn ang="0">
                <a:pos x="T4" y="T5"/>
              </a:cxn>
              <a:cxn ang="0">
                <a:pos x="T6" y="T7"/>
              </a:cxn>
              <a:cxn ang="0">
                <a:pos x="T8" y="T9"/>
              </a:cxn>
              <a:cxn ang="0">
                <a:pos x="T10" y="T11"/>
              </a:cxn>
            </a:cxnLst>
            <a:rect l="0" t="0" r="r" b="b"/>
            <a:pathLst>
              <a:path w="2532" h="716">
                <a:moveTo>
                  <a:pt x="0" y="716"/>
                </a:moveTo>
                <a:cubicBezTo>
                  <a:pt x="0" y="716"/>
                  <a:pt x="340" y="348"/>
                  <a:pt x="836" y="488"/>
                </a:cubicBezTo>
                <a:cubicBezTo>
                  <a:pt x="836" y="488"/>
                  <a:pt x="1212" y="656"/>
                  <a:pt x="1488" y="328"/>
                </a:cubicBezTo>
                <a:cubicBezTo>
                  <a:pt x="1764" y="0"/>
                  <a:pt x="1976" y="152"/>
                  <a:pt x="2212" y="308"/>
                </a:cubicBezTo>
                <a:cubicBezTo>
                  <a:pt x="2212" y="308"/>
                  <a:pt x="2532" y="572"/>
                  <a:pt x="2496" y="716"/>
                </a:cubicBezTo>
                <a:lnTo>
                  <a:pt x="0" y="716"/>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2" name="Freeform 9"/>
          <p:cNvSpPr/>
          <p:nvPr>
            <p:custDataLst>
              <p:tags r:id="rId7"/>
            </p:custDataLst>
          </p:nvPr>
        </p:nvSpPr>
        <p:spPr bwMode="auto">
          <a:xfrm>
            <a:off x="10150475" y="4402137"/>
            <a:ext cx="2041525" cy="2455863"/>
          </a:xfrm>
          <a:custGeom>
            <a:avLst/>
            <a:gdLst>
              <a:gd name="T0" fmla="*/ 1144 w 1144"/>
              <a:gd name="T1" fmla="*/ 0 h 1376"/>
              <a:gd name="T2" fmla="*/ 716 w 1144"/>
              <a:gd name="T3" fmla="*/ 684 h 1376"/>
              <a:gd name="T4" fmla="*/ 416 w 1144"/>
              <a:gd name="T5" fmla="*/ 1212 h 1376"/>
              <a:gd name="T6" fmla="*/ 0 w 1144"/>
              <a:gd name="T7" fmla="*/ 1376 h 1376"/>
              <a:gd name="T8" fmla="*/ 1144 w 1144"/>
              <a:gd name="T9" fmla="*/ 1376 h 1376"/>
              <a:gd name="T10" fmla="*/ 1144 w 1144"/>
              <a:gd name="T11" fmla="*/ 0 h 1376"/>
            </a:gdLst>
            <a:ahLst/>
            <a:cxnLst>
              <a:cxn ang="0">
                <a:pos x="T0" y="T1"/>
              </a:cxn>
              <a:cxn ang="0">
                <a:pos x="T2" y="T3"/>
              </a:cxn>
              <a:cxn ang="0">
                <a:pos x="T4" y="T5"/>
              </a:cxn>
              <a:cxn ang="0">
                <a:pos x="T6" y="T7"/>
              </a:cxn>
              <a:cxn ang="0">
                <a:pos x="T8" y="T9"/>
              </a:cxn>
              <a:cxn ang="0">
                <a:pos x="T10" y="T11"/>
              </a:cxn>
            </a:cxnLst>
            <a:rect l="0" t="0" r="r" b="b"/>
            <a:pathLst>
              <a:path w="1144" h="1376">
                <a:moveTo>
                  <a:pt x="1144" y="0"/>
                </a:moveTo>
                <a:cubicBezTo>
                  <a:pt x="1144" y="0"/>
                  <a:pt x="648" y="112"/>
                  <a:pt x="716" y="684"/>
                </a:cubicBezTo>
                <a:cubicBezTo>
                  <a:pt x="716" y="684"/>
                  <a:pt x="828" y="1080"/>
                  <a:pt x="416" y="1212"/>
                </a:cubicBezTo>
                <a:cubicBezTo>
                  <a:pt x="4" y="1344"/>
                  <a:pt x="0" y="1376"/>
                  <a:pt x="0" y="1376"/>
                </a:cubicBezTo>
                <a:cubicBezTo>
                  <a:pt x="1144" y="1376"/>
                  <a:pt x="1144" y="1376"/>
                  <a:pt x="1144" y="1376"/>
                </a:cubicBezTo>
                <a:lnTo>
                  <a:pt x="1144"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custDataLst>
              <p:tags r:id="rId8"/>
            </p:custDataLst>
          </p:nvPr>
        </p:nvSpPr>
        <p:spPr bwMode="auto">
          <a:xfrm>
            <a:off x="10493375" y="0"/>
            <a:ext cx="1698625" cy="1543050"/>
          </a:xfrm>
          <a:custGeom>
            <a:avLst/>
            <a:gdLst>
              <a:gd name="T0" fmla="*/ 324 w 952"/>
              <a:gd name="T1" fmla="*/ 0 h 864"/>
              <a:gd name="T2" fmla="*/ 296 w 952"/>
              <a:gd name="T3" fmla="*/ 376 h 864"/>
              <a:gd name="T4" fmla="*/ 536 w 952"/>
              <a:gd name="T5" fmla="*/ 700 h 864"/>
              <a:gd name="T6" fmla="*/ 952 w 952"/>
              <a:gd name="T7" fmla="*/ 768 h 864"/>
              <a:gd name="T8" fmla="*/ 952 w 952"/>
              <a:gd name="T9" fmla="*/ 0 h 864"/>
              <a:gd name="T10" fmla="*/ 324 w 952"/>
              <a:gd name="T11" fmla="*/ 0 h 864"/>
            </a:gdLst>
            <a:ahLst/>
            <a:cxnLst>
              <a:cxn ang="0">
                <a:pos x="T0" y="T1"/>
              </a:cxn>
              <a:cxn ang="0">
                <a:pos x="T2" y="T3"/>
              </a:cxn>
              <a:cxn ang="0">
                <a:pos x="T4" y="T5"/>
              </a:cxn>
              <a:cxn ang="0">
                <a:pos x="T6" y="T7"/>
              </a:cxn>
              <a:cxn ang="0">
                <a:pos x="T8" y="T9"/>
              </a:cxn>
              <a:cxn ang="0">
                <a:pos x="T10" y="T11"/>
              </a:cxn>
            </a:cxnLst>
            <a:rect l="0" t="0" r="r" b="b"/>
            <a:pathLst>
              <a:path w="952" h="864">
                <a:moveTo>
                  <a:pt x="324" y="0"/>
                </a:moveTo>
                <a:cubicBezTo>
                  <a:pt x="324" y="0"/>
                  <a:pt x="488" y="152"/>
                  <a:pt x="296" y="376"/>
                </a:cubicBezTo>
                <a:cubicBezTo>
                  <a:pt x="296" y="376"/>
                  <a:pt x="0" y="864"/>
                  <a:pt x="536" y="700"/>
                </a:cubicBezTo>
                <a:cubicBezTo>
                  <a:pt x="536" y="700"/>
                  <a:pt x="796" y="616"/>
                  <a:pt x="952" y="768"/>
                </a:cubicBezTo>
                <a:cubicBezTo>
                  <a:pt x="952" y="0"/>
                  <a:pt x="952" y="0"/>
                  <a:pt x="952" y="0"/>
                </a:cubicBezTo>
                <a:lnTo>
                  <a:pt x="324"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nvGrpSpPr>
          <p:cNvPr id="14" name="组合 13"/>
          <p:cNvGrpSpPr/>
          <p:nvPr>
            <p:custDataLst>
              <p:tags r:id="rId9"/>
            </p:custDataLst>
          </p:nvPr>
        </p:nvGrpSpPr>
        <p:grpSpPr>
          <a:xfrm>
            <a:off x="853588" y="-5639"/>
            <a:ext cx="1778716" cy="1425979"/>
            <a:chOff x="853588" y="-15913"/>
            <a:chExt cx="1778716" cy="1425979"/>
          </a:xfrm>
        </p:grpSpPr>
        <p:sp>
          <p:nvSpPr>
            <p:cNvPr id="15" name="任意多边形 122"/>
            <p:cNvSpPr/>
            <p:nvPr>
              <p:custDataLst>
                <p:tags r:id="rId10"/>
              </p:custDataLst>
            </p:nvPr>
          </p:nvSpPr>
          <p:spPr>
            <a:xfrm>
              <a:off x="853588" y="-15912"/>
              <a:ext cx="276388" cy="478719"/>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121"/>
            <p:cNvSpPr/>
            <p:nvPr>
              <p:custDataLst>
                <p:tags r:id="rId11"/>
              </p:custDataLst>
            </p:nvPr>
          </p:nvSpPr>
          <p:spPr>
            <a:xfrm>
              <a:off x="863589" y="-15912"/>
              <a:ext cx="390168" cy="675791"/>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任意多边形 120"/>
            <p:cNvSpPr/>
            <p:nvPr>
              <p:custDataLst>
                <p:tags r:id="rId12"/>
              </p:custDataLst>
            </p:nvPr>
          </p:nvSpPr>
          <p:spPr>
            <a:xfrm>
              <a:off x="900607" y="-15912"/>
              <a:ext cx="475056" cy="822820"/>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任意多边形 119"/>
            <p:cNvSpPr/>
            <p:nvPr>
              <p:custDataLst>
                <p:tags r:id="rId13"/>
              </p:custDataLst>
            </p:nvPr>
          </p:nvSpPr>
          <p:spPr>
            <a:xfrm>
              <a:off x="948457" y="-15912"/>
              <a:ext cx="550987" cy="945343"/>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118"/>
            <p:cNvSpPr/>
            <p:nvPr>
              <p:custDataLst>
                <p:tags r:id="rId14"/>
              </p:custDataLst>
            </p:nvPr>
          </p:nvSpPr>
          <p:spPr>
            <a:xfrm>
              <a:off x="1005021" y="-15912"/>
              <a:ext cx="618203" cy="1048172"/>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117"/>
            <p:cNvSpPr/>
            <p:nvPr>
              <p:custDataLst>
                <p:tags r:id="rId15"/>
              </p:custDataLst>
            </p:nvPr>
          </p:nvSpPr>
          <p:spPr>
            <a:xfrm>
              <a:off x="1072076" y="-15912"/>
              <a:ext cx="674930" cy="1135530"/>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任意多边形 116"/>
            <p:cNvSpPr/>
            <p:nvPr>
              <p:custDataLst>
                <p:tags r:id="rId16"/>
              </p:custDataLst>
            </p:nvPr>
          </p:nvSpPr>
          <p:spPr>
            <a:xfrm>
              <a:off x="1148012" y="-15912"/>
              <a:ext cx="722776" cy="1210228"/>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115"/>
            <p:cNvSpPr/>
            <p:nvPr>
              <p:custDataLst>
                <p:tags r:id="rId17"/>
              </p:custDataLst>
            </p:nvPr>
          </p:nvSpPr>
          <p:spPr>
            <a:xfrm>
              <a:off x="1229051" y="-15913"/>
              <a:ext cx="763644" cy="1272862"/>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114"/>
            <p:cNvSpPr/>
            <p:nvPr>
              <p:custDataLst>
                <p:tags r:id="rId18"/>
              </p:custDataLst>
            </p:nvPr>
          </p:nvSpPr>
          <p:spPr>
            <a:xfrm>
              <a:off x="1318746" y="-15912"/>
              <a:ext cx="797730" cy="1323741"/>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任意多边形 113"/>
            <p:cNvSpPr/>
            <p:nvPr>
              <p:custDataLst>
                <p:tags r:id="rId19"/>
              </p:custDataLst>
            </p:nvPr>
          </p:nvSpPr>
          <p:spPr>
            <a:xfrm>
              <a:off x="1414829" y="-15912"/>
              <a:ext cx="825427" cy="136355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任意多边形 112"/>
            <p:cNvSpPr/>
            <p:nvPr>
              <p:custDataLst>
                <p:tags r:id="rId20"/>
              </p:custDataLst>
            </p:nvPr>
          </p:nvSpPr>
          <p:spPr>
            <a:xfrm>
              <a:off x="1516599" y="-15912"/>
              <a:ext cx="847439" cy="1394408"/>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111"/>
            <p:cNvSpPr/>
            <p:nvPr>
              <p:custDataLst>
                <p:tags r:id="rId21"/>
              </p:custDataLst>
            </p:nvPr>
          </p:nvSpPr>
          <p:spPr>
            <a:xfrm>
              <a:off x="1627300" y="-7128"/>
              <a:ext cx="828336" cy="1408012"/>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110"/>
            <p:cNvSpPr/>
            <p:nvPr>
              <p:custDataLst>
                <p:tags r:id="rId22"/>
              </p:custDataLst>
            </p:nvPr>
          </p:nvSpPr>
          <p:spPr>
            <a:xfrm>
              <a:off x="1743904" y="89263"/>
              <a:ext cx="770928" cy="1320803"/>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109"/>
            <p:cNvSpPr/>
            <p:nvPr>
              <p:custDataLst>
                <p:tags r:id="rId23"/>
              </p:custDataLst>
            </p:nvPr>
          </p:nvSpPr>
          <p:spPr>
            <a:xfrm>
              <a:off x="1871661" y="203345"/>
              <a:ext cx="693966" cy="1199834"/>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108"/>
            <p:cNvSpPr/>
            <p:nvPr>
              <p:custDataLst>
                <p:tags r:id="rId24"/>
              </p:custDataLst>
            </p:nvPr>
          </p:nvSpPr>
          <p:spPr>
            <a:xfrm>
              <a:off x="2012411" y="339934"/>
              <a:ext cx="596897" cy="1033856"/>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任意多边形 107"/>
            <p:cNvSpPr/>
            <p:nvPr>
              <p:custDataLst>
                <p:tags r:id="rId25"/>
              </p:custDataLst>
            </p:nvPr>
          </p:nvSpPr>
          <p:spPr>
            <a:xfrm>
              <a:off x="2175089" y="514502"/>
              <a:ext cx="457215" cy="791919"/>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任意多边形 106"/>
            <p:cNvSpPr/>
            <p:nvPr>
              <p:custDataLst>
                <p:tags r:id="rId26"/>
              </p:custDataLst>
            </p:nvPr>
          </p:nvSpPr>
          <p:spPr>
            <a:xfrm>
              <a:off x="2398080" y="795159"/>
              <a:ext cx="194093" cy="336179"/>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2" name="组合 31"/>
          <p:cNvGrpSpPr/>
          <p:nvPr>
            <p:custDataLst>
              <p:tags r:id="rId27"/>
            </p:custDataLst>
          </p:nvPr>
        </p:nvGrpSpPr>
        <p:grpSpPr>
          <a:xfrm>
            <a:off x="2753955" y="5356596"/>
            <a:ext cx="1853474" cy="1512821"/>
            <a:chOff x="2753955" y="5356596"/>
            <a:chExt cx="1853474" cy="1512821"/>
          </a:xfrm>
        </p:grpSpPr>
        <p:sp>
          <p:nvSpPr>
            <p:cNvPr id="33" name="任意多边形 152"/>
            <p:cNvSpPr/>
            <p:nvPr>
              <p:custDataLst>
                <p:tags r:id="rId28"/>
              </p:custDataLst>
            </p:nvPr>
          </p:nvSpPr>
          <p:spPr>
            <a:xfrm>
              <a:off x="2852811" y="5356596"/>
              <a:ext cx="778025" cy="1338207"/>
            </a:xfrm>
            <a:custGeom>
              <a:avLst/>
              <a:gdLst>
                <a:gd name="connsiteX0" fmla="*/ 778025 w 778025"/>
                <a:gd name="connsiteY0" fmla="*/ 0 h 1338207"/>
                <a:gd name="connsiteX1" fmla="*/ 5411 w 778025"/>
                <a:gd name="connsiteY1" fmla="*/ 1338207 h 1338207"/>
                <a:gd name="connsiteX2" fmla="*/ 0 w 778025"/>
                <a:gd name="connsiteY2" fmla="*/ 1270818 h 1338207"/>
                <a:gd name="connsiteX3" fmla="*/ 716960 w 778025"/>
                <a:gd name="connsiteY3" fmla="*/ 29008 h 1338207"/>
                <a:gd name="connsiteX4" fmla="*/ 778025 w 778025"/>
                <a:gd name="connsiteY4" fmla="*/ 0 h 1338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025" h="1338207">
                  <a:moveTo>
                    <a:pt x="778025" y="0"/>
                  </a:moveTo>
                  <a:cubicBezTo>
                    <a:pt x="778025" y="0"/>
                    <a:pt x="778025" y="0"/>
                    <a:pt x="5411" y="1338207"/>
                  </a:cubicBezTo>
                  <a:cubicBezTo>
                    <a:pt x="1824" y="1317234"/>
                    <a:pt x="566" y="1293826"/>
                    <a:pt x="0" y="1270818"/>
                  </a:cubicBezTo>
                  <a:cubicBezTo>
                    <a:pt x="0" y="1270818"/>
                    <a:pt x="0" y="1270818"/>
                    <a:pt x="716960" y="29008"/>
                  </a:cubicBezTo>
                  <a:cubicBezTo>
                    <a:pt x="737168" y="17994"/>
                    <a:pt x="758069" y="7379"/>
                    <a:pt x="77802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151"/>
            <p:cNvSpPr/>
            <p:nvPr>
              <p:custDataLst>
                <p:tags r:id="rId29"/>
              </p:custDataLst>
            </p:nvPr>
          </p:nvSpPr>
          <p:spPr>
            <a:xfrm>
              <a:off x="2911753" y="5361148"/>
              <a:ext cx="845438" cy="1440807"/>
            </a:xfrm>
            <a:custGeom>
              <a:avLst/>
              <a:gdLst>
                <a:gd name="connsiteX0" fmla="*/ 845438 w 845438"/>
                <a:gd name="connsiteY0" fmla="*/ 0 h 1440807"/>
                <a:gd name="connsiteX1" fmla="*/ 13588 w 845438"/>
                <a:gd name="connsiteY1" fmla="*/ 1440807 h 1440807"/>
                <a:gd name="connsiteX2" fmla="*/ 0 w 845438"/>
                <a:gd name="connsiteY2" fmla="*/ 1387583 h 1440807"/>
                <a:gd name="connsiteX3" fmla="*/ 792550 w 845438"/>
                <a:gd name="connsiteY3" fmla="*/ 14845 h 1440807"/>
                <a:gd name="connsiteX4" fmla="*/ 845438 w 845438"/>
                <a:gd name="connsiteY4" fmla="*/ 0 h 144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438" h="1440807">
                  <a:moveTo>
                    <a:pt x="845438" y="0"/>
                  </a:moveTo>
                  <a:cubicBezTo>
                    <a:pt x="845438" y="0"/>
                    <a:pt x="845438" y="0"/>
                    <a:pt x="13588" y="1440807"/>
                  </a:cubicBezTo>
                  <a:cubicBezTo>
                    <a:pt x="8240" y="1424484"/>
                    <a:pt x="3710" y="1406742"/>
                    <a:pt x="0" y="1387583"/>
                  </a:cubicBezTo>
                  <a:cubicBezTo>
                    <a:pt x="0" y="1387583"/>
                    <a:pt x="0" y="1387583"/>
                    <a:pt x="792550" y="14845"/>
                  </a:cubicBezTo>
                  <a:cubicBezTo>
                    <a:pt x="810998" y="8479"/>
                    <a:pt x="828628" y="3530"/>
                    <a:pt x="845438"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150"/>
            <p:cNvSpPr/>
            <p:nvPr>
              <p:custDataLst>
                <p:tags r:id="rId30"/>
              </p:custDataLst>
            </p:nvPr>
          </p:nvSpPr>
          <p:spPr>
            <a:xfrm>
              <a:off x="2802949" y="5372565"/>
              <a:ext cx="689682" cy="1194565"/>
            </a:xfrm>
            <a:custGeom>
              <a:avLst/>
              <a:gdLst>
                <a:gd name="connsiteX0" fmla="*/ 689682 w 689682"/>
                <a:gd name="connsiteY0" fmla="*/ 0 h 1194565"/>
                <a:gd name="connsiteX1" fmla="*/ 0 w 689682"/>
                <a:gd name="connsiteY1" fmla="*/ 1194565 h 1194565"/>
                <a:gd name="connsiteX2" fmla="*/ 4351 w 689682"/>
                <a:gd name="connsiteY2" fmla="*/ 1110269 h 1194565"/>
                <a:gd name="connsiteX3" fmla="*/ 618855 w 689682"/>
                <a:gd name="connsiteY3" fmla="*/ 45917 h 1194565"/>
                <a:gd name="connsiteX4" fmla="*/ 689682 w 689682"/>
                <a:gd name="connsiteY4" fmla="*/ 0 h 119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82" h="1194565">
                  <a:moveTo>
                    <a:pt x="689682" y="0"/>
                  </a:moveTo>
                  <a:cubicBezTo>
                    <a:pt x="689682" y="0"/>
                    <a:pt x="689682" y="0"/>
                    <a:pt x="0" y="1194565"/>
                  </a:cubicBezTo>
                  <a:cubicBezTo>
                    <a:pt x="485" y="1166538"/>
                    <a:pt x="1663" y="1138911"/>
                    <a:pt x="4351" y="1110269"/>
                  </a:cubicBezTo>
                  <a:cubicBezTo>
                    <a:pt x="4351" y="1110269"/>
                    <a:pt x="4351" y="1110269"/>
                    <a:pt x="618855" y="45917"/>
                  </a:cubicBezTo>
                  <a:cubicBezTo>
                    <a:pt x="642316" y="29268"/>
                    <a:pt x="665653" y="14434"/>
                    <a:pt x="68968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149"/>
            <p:cNvSpPr/>
            <p:nvPr>
              <p:custDataLst>
                <p:tags r:id="rId31"/>
              </p:custDataLst>
            </p:nvPr>
          </p:nvSpPr>
          <p:spPr>
            <a:xfrm>
              <a:off x="2981626" y="5381822"/>
              <a:ext cx="892612" cy="1487595"/>
            </a:xfrm>
            <a:custGeom>
              <a:avLst/>
              <a:gdLst>
                <a:gd name="connsiteX0" fmla="*/ 892612 w 892612"/>
                <a:gd name="connsiteY0" fmla="*/ 0 h 1487595"/>
                <a:gd name="connsiteX1" fmla="*/ 99407 w 892612"/>
                <a:gd name="connsiteY1" fmla="*/ 1373872 h 1487595"/>
                <a:gd name="connsiteX2" fmla="*/ 33749 w 892612"/>
                <a:gd name="connsiteY2" fmla="*/ 1487595 h 1487595"/>
                <a:gd name="connsiteX3" fmla="*/ 8806 w 892612"/>
                <a:gd name="connsiteY3" fmla="*/ 1487595 h 1487595"/>
                <a:gd name="connsiteX4" fmla="*/ 0 w 892612"/>
                <a:gd name="connsiteY4" fmla="*/ 1469290 h 1487595"/>
                <a:gd name="connsiteX5" fmla="*/ 846279 w 892612"/>
                <a:gd name="connsiteY5" fmla="*/ 3492 h 1487595"/>
                <a:gd name="connsiteX6" fmla="*/ 892612 w 892612"/>
                <a:gd name="connsiteY6" fmla="*/ 0 h 148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612" h="1487595">
                  <a:moveTo>
                    <a:pt x="892612" y="0"/>
                  </a:moveTo>
                  <a:cubicBezTo>
                    <a:pt x="892612" y="0"/>
                    <a:pt x="892612" y="0"/>
                    <a:pt x="99407" y="1373872"/>
                  </a:cubicBezTo>
                  <a:lnTo>
                    <a:pt x="33749" y="1487595"/>
                  </a:lnTo>
                  <a:lnTo>
                    <a:pt x="8806" y="1487595"/>
                  </a:lnTo>
                  <a:lnTo>
                    <a:pt x="0" y="1469290"/>
                  </a:lnTo>
                  <a:cubicBezTo>
                    <a:pt x="0" y="1469290"/>
                    <a:pt x="0" y="1469290"/>
                    <a:pt x="846279" y="3492"/>
                  </a:cubicBezTo>
                  <a:cubicBezTo>
                    <a:pt x="862269" y="1383"/>
                    <a:pt x="877440" y="691"/>
                    <a:pt x="89261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148"/>
            <p:cNvSpPr/>
            <p:nvPr>
              <p:custDataLst>
                <p:tags r:id="rId32"/>
              </p:custDataLst>
            </p:nvPr>
          </p:nvSpPr>
          <p:spPr>
            <a:xfrm>
              <a:off x="3100041" y="5410660"/>
              <a:ext cx="883628" cy="1458756"/>
            </a:xfrm>
            <a:custGeom>
              <a:avLst/>
              <a:gdLst>
                <a:gd name="connsiteX0" fmla="*/ 842213 w 883628"/>
                <a:gd name="connsiteY0" fmla="*/ 0 h 1458756"/>
                <a:gd name="connsiteX1" fmla="*/ 883628 w 883628"/>
                <a:gd name="connsiteY1" fmla="*/ 5026 h 1458756"/>
                <a:gd name="connsiteX2" fmla="*/ 67343 w 883628"/>
                <a:gd name="connsiteY2" fmla="*/ 1418874 h 1458756"/>
                <a:gd name="connsiteX3" fmla="*/ 44317 w 883628"/>
                <a:gd name="connsiteY3" fmla="*/ 1458756 h 1458756"/>
                <a:gd name="connsiteX4" fmla="*/ 0 w 883628"/>
                <a:gd name="connsiteY4" fmla="*/ 1458756 h 1458756"/>
                <a:gd name="connsiteX5" fmla="*/ 7196 w 883628"/>
                <a:gd name="connsiteY5" fmla="*/ 1446291 h 1458756"/>
                <a:gd name="connsiteX6" fmla="*/ 842213 w 883628"/>
                <a:gd name="connsiteY6" fmla="*/ 0 h 1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628" h="1458756">
                  <a:moveTo>
                    <a:pt x="842213" y="0"/>
                  </a:moveTo>
                  <a:cubicBezTo>
                    <a:pt x="856563" y="731"/>
                    <a:pt x="870096" y="2879"/>
                    <a:pt x="883628" y="5026"/>
                  </a:cubicBezTo>
                  <a:cubicBezTo>
                    <a:pt x="883628" y="5026"/>
                    <a:pt x="883628" y="5026"/>
                    <a:pt x="67343" y="1418874"/>
                  </a:cubicBezTo>
                  <a:lnTo>
                    <a:pt x="44317" y="1458756"/>
                  </a:lnTo>
                  <a:lnTo>
                    <a:pt x="0" y="1458756"/>
                  </a:lnTo>
                  <a:lnTo>
                    <a:pt x="7196" y="1446291"/>
                  </a:lnTo>
                  <a:cubicBezTo>
                    <a:pt x="84672" y="1312099"/>
                    <a:pt x="291274" y="954254"/>
                    <a:pt x="842213"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147"/>
            <p:cNvSpPr/>
            <p:nvPr>
              <p:custDataLst>
                <p:tags r:id="rId33"/>
              </p:custDataLst>
            </p:nvPr>
          </p:nvSpPr>
          <p:spPr>
            <a:xfrm>
              <a:off x="2764377" y="5415763"/>
              <a:ext cx="576287" cy="998158"/>
            </a:xfrm>
            <a:custGeom>
              <a:avLst/>
              <a:gdLst>
                <a:gd name="connsiteX0" fmla="*/ 576287 w 576287"/>
                <a:gd name="connsiteY0" fmla="*/ 0 h 998158"/>
                <a:gd name="connsiteX1" fmla="*/ 0 w 576287"/>
                <a:gd name="connsiteY1" fmla="*/ 998158 h 998158"/>
                <a:gd name="connsiteX2" fmla="*/ 22426 w 576287"/>
                <a:gd name="connsiteY2" fmla="*/ 882555 h 998158"/>
                <a:gd name="connsiteX3" fmla="*/ 487385 w 576287"/>
                <a:gd name="connsiteY3" fmla="*/ 77223 h 998158"/>
                <a:gd name="connsiteX4" fmla="*/ 576287 w 576287"/>
                <a:gd name="connsiteY4" fmla="*/ 0 h 99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287" h="998158">
                  <a:moveTo>
                    <a:pt x="576287" y="0"/>
                  </a:moveTo>
                  <a:cubicBezTo>
                    <a:pt x="576287" y="0"/>
                    <a:pt x="576287" y="0"/>
                    <a:pt x="0" y="998158"/>
                  </a:cubicBezTo>
                  <a:cubicBezTo>
                    <a:pt x="4726" y="961188"/>
                    <a:pt x="12474" y="922181"/>
                    <a:pt x="22426" y="882555"/>
                  </a:cubicBezTo>
                  <a:cubicBezTo>
                    <a:pt x="22426" y="882555"/>
                    <a:pt x="22426" y="882555"/>
                    <a:pt x="487385" y="77223"/>
                  </a:cubicBezTo>
                  <a:cubicBezTo>
                    <a:pt x="516725" y="48792"/>
                    <a:pt x="546632" y="22578"/>
                    <a:pt x="576287"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任意多边形 146"/>
            <p:cNvSpPr/>
            <p:nvPr>
              <p:custDataLst>
                <p:tags r:id="rId34"/>
              </p:custDataLst>
            </p:nvPr>
          </p:nvSpPr>
          <p:spPr>
            <a:xfrm>
              <a:off x="3227072" y="5446910"/>
              <a:ext cx="857794" cy="1422506"/>
            </a:xfrm>
            <a:custGeom>
              <a:avLst/>
              <a:gdLst>
                <a:gd name="connsiteX0" fmla="*/ 821284 w 857794"/>
                <a:gd name="connsiteY0" fmla="*/ 0 h 1422506"/>
                <a:gd name="connsiteX1" fmla="*/ 857794 w 857794"/>
                <a:gd name="connsiteY1" fmla="*/ 13522 h 1422506"/>
                <a:gd name="connsiteX2" fmla="*/ 108221 w 857794"/>
                <a:gd name="connsiteY2" fmla="*/ 1311821 h 1422506"/>
                <a:gd name="connsiteX3" fmla="*/ 44317 w 857794"/>
                <a:gd name="connsiteY3" fmla="*/ 1422506 h 1422506"/>
                <a:gd name="connsiteX4" fmla="*/ 0 w 857794"/>
                <a:gd name="connsiteY4" fmla="*/ 1422506 h 1422506"/>
                <a:gd name="connsiteX5" fmla="*/ 31019 w 857794"/>
                <a:gd name="connsiteY5" fmla="*/ 1368778 h 1422506"/>
                <a:gd name="connsiteX6" fmla="*/ 821284 w 857794"/>
                <a:gd name="connsiteY6" fmla="*/ 0 h 142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794" h="1422506">
                  <a:moveTo>
                    <a:pt x="821284" y="0"/>
                  </a:moveTo>
                  <a:cubicBezTo>
                    <a:pt x="833999" y="3563"/>
                    <a:pt x="845897" y="8543"/>
                    <a:pt x="857794" y="13522"/>
                  </a:cubicBezTo>
                  <a:cubicBezTo>
                    <a:pt x="857794" y="13522"/>
                    <a:pt x="857794" y="13522"/>
                    <a:pt x="108221" y="1311821"/>
                  </a:cubicBezTo>
                  <a:lnTo>
                    <a:pt x="44317" y="1422506"/>
                  </a:lnTo>
                  <a:lnTo>
                    <a:pt x="0" y="1422506"/>
                  </a:lnTo>
                  <a:lnTo>
                    <a:pt x="31019" y="1368778"/>
                  </a:lnTo>
                  <a:cubicBezTo>
                    <a:pt x="143914" y="1173238"/>
                    <a:pt x="369704" y="782159"/>
                    <a:pt x="82128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145"/>
            <p:cNvSpPr/>
            <p:nvPr>
              <p:custDataLst>
                <p:tags r:id="rId35"/>
              </p:custDataLst>
            </p:nvPr>
          </p:nvSpPr>
          <p:spPr>
            <a:xfrm>
              <a:off x="3356055" y="5497094"/>
              <a:ext cx="823913" cy="1372323"/>
            </a:xfrm>
            <a:custGeom>
              <a:avLst/>
              <a:gdLst>
                <a:gd name="connsiteX0" fmla="*/ 792311 w 823913"/>
                <a:gd name="connsiteY0" fmla="*/ 0 h 1372323"/>
                <a:gd name="connsiteX1" fmla="*/ 793696 w 823913"/>
                <a:gd name="connsiteY1" fmla="*/ 800 h 1372323"/>
                <a:gd name="connsiteX2" fmla="*/ 823913 w 823913"/>
                <a:gd name="connsiteY2" fmla="*/ 22024 h 1372323"/>
                <a:gd name="connsiteX3" fmla="*/ 77036 w 823913"/>
                <a:gd name="connsiteY3" fmla="*/ 1315653 h 1372323"/>
                <a:gd name="connsiteX4" fmla="*/ 44317 w 823913"/>
                <a:gd name="connsiteY4" fmla="*/ 1372323 h 1372323"/>
                <a:gd name="connsiteX5" fmla="*/ 0 w 823913"/>
                <a:gd name="connsiteY5" fmla="*/ 1372323 h 1372323"/>
                <a:gd name="connsiteX6" fmla="*/ 44515 w 823913"/>
                <a:gd name="connsiteY6" fmla="*/ 1295221 h 1372323"/>
                <a:gd name="connsiteX7" fmla="*/ 792311 w 823913"/>
                <a:gd name="connsiteY7" fmla="*/ 0 h 137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913" h="1372323">
                  <a:moveTo>
                    <a:pt x="792311" y="0"/>
                  </a:moveTo>
                  <a:cubicBezTo>
                    <a:pt x="793004" y="400"/>
                    <a:pt x="793004" y="400"/>
                    <a:pt x="793696" y="800"/>
                  </a:cubicBezTo>
                  <a:cubicBezTo>
                    <a:pt x="804083" y="6797"/>
                    <a:pt x="814344" y="14611"/>
                    <a:pt x="823913" y="22024"/>
                  </a:cubicBezTo>
                  <a:cubicBezTo>
                    <a:pt x="823913" y="22024"/>
                    <a:pt x="823913" y="22024"/>
                    <a:pt x="77036" y="1315653"/>
                  </a:cubicBezTo>
                  <a:lnTo>
                    <a:pt x="44317" y="1372323"/>
                  </a:lnTo>
                  <a:lnTo>
                    <a:pt x="0" y="1372323"/>
                  </a:lnTo>
                  <a:lnTo>
                    <a:pt x="44515" y="1295221"/>
                  </a:lnTo>
                  <a:cubicBezTo>
                    <a:pt x="170443" y="1077107"/>
                    <a:pt x="394316" y="689348"/>
                    <a:pt x="79231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任意多边形 144"/>
            <p:cNvSpPr/>
            <p:nvPr>
              <p:custDataLst>
                <p:tags r:id="rId36"/>
              </p:custDataLst>
            </p:nvPr>
          </p:nvSpPr>
          <p:spPr>
            <a:xfrm>
              <a:off x="2753955" y="5509416"/>
              <a:ext cx="403655" cy="699151"/>
            </a:xfrm>
            <a:custGeom>
              <a:avLst/>
              <a:gdLst>
                <a:gd name="connsiteX0" fmla="*/ 403655 w 403655"/>
                <a:gd name="connsiteY0" fmla="*/ 0 h 699151"/>
                <a:gd name="connsiteX1" fmla="*/ 0 w 403655"/>
                <a:gd name="connsiteY1" fmla="*/ 699151 h 699151"/>
                <a:gd name="connsiteX2" fmla="*/ 82792 w 403655"/>
                <a:gd name="connsiteY2" fmla="*/ 478990 h 699151"/>
                <a:gd name="connsiteX3" fmla="*/ 254386 w 403655"/>
                <a:gd name="connsiteY3" fmla="*/ 181780 h 699151"/>
                <a:gd name="connsiteX4" fmla="*/ 403655 w 403655"/>
                <a:gd name="connsiteY4" fmla="*/ 0 h 6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655" h="699151">
                  <a:moveTo>
                    <a:pt x="403655" y="0"/>
                  </a:moveTo>
                  <a:cubicBezTo>
                    <a:pt x="403655" y="0"/>
                    <a:pt x="403655" y="0"/>
                    <a:pt x="0" y="699151"/>
                  </a:cubicBezTo>
                  <a:cubicBezTo>
                    <a:pt x="20719" y="628083"/>
                    <a:pt x="48861" y="553752"/>
                    <a:pt x="82792" y="478990"/>
                  </a:cubicBezTo>
                  <a:cubicBezTo>
                    <a:pt x="82792" y="478990"/>
                    <a:pt x="82792" y="478990"/>
                    <a:pt x="254386" y="181780"/>
                  </a:cubicBezTo>
                  <a:cubicBezTo>
                    <a:pt x="302167" y="115014"/>
                    <a:pt x="352467" y="53477"/>
                    <a:pt x="403655"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143"/>
            <p:cNvSpPr/>
            <p:nvPr>
              <p:custDataLst>
                <p:tags r:id="rId37"/>
              </p:custDataLst>
            </p:nvPr>
          </p:nvSpPr>
          <p:spPr>
            <a:xfrm>
              <a:off x="3485039" y="5558808"/>
              <a:ext cx="783375" cy="1310608"/>
            </a:xfrm>
            <a:custGeom>
              <a:avLst/>
              <a:gdLst>
                <a:gd name="connsiteX0" fmla="*/ 756680 w 783375"/>
                <a:gd name="connsiteY0" fmla="*/ 0 h 1310608"/>
                <a:gd name="connsiteX1" fmla="*/ 783375 w 783375"/>
                <a:gd name="connsiteY1" fmla="*/ 30523 h 1310608"/>
                <a:gd name="connsiteX2" fmla="*/ 50163 w 783375"/>
                <a:gd name="connsiteY2" fmla="*/ 1300484 h 1310608"/>
                <a:gd name="connsiteX3" fmla="*/ 44318 w 783375"/>
                <a:gd name="connsiteY3" fmla="*/ 1310608 h 1310608"/>
                <a:gd name="connsiteX4" fmla="*/ 0 w 783375"/>
                <a:gd name="connsiteY4" fmla="*/ 1310608 h 1310608"/>
                <a:gd name="connsiteX5" fmla="*/ 14449 w 783375"/>
                <a:gd name="connsiteY5" fmla="*/ 1285582 h 1310608"/>
                <a:gd name="connsiteX6" fmla="*/ 756680 w 783375"/>
                <a:gd name="connsiteY6" fmla="*/ 0 h 131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375" h="1310608">
                  <a:moveTo>
                    <a:pt x="756680" y="0"/>
                  </a:moveTo>
                  <a:cubicBezTo>
                    <a:pt x="766124" y="9230"/>
                    <a:pt x="775567" y="18460"/>
                    <a:pt x="783375" y="30523"/>
                  </a:cubicBezTo>
                  <a:cubicBezTo>
                    <a:pt x="783375" y="30523"/>
                    <a:pt x="783375" y="30523"/>
                    <a:pt x="50163" y="1300484"/>
                  </a:cubicBezTo>
                  <a:lnTo>
                    <a:pt x="44318" y="1310608"/>
                  </a:lnTo>
                  <a:lnTo>
                    <a:pt x="0" y="1310608"/>
                  </a:lnTo>
                  <a:lnTo>
                    <a:pt x="14449" y="1285582"/>
                  </a:lnTo>
                  <a:cubicBezTo>
                    <a:pt x="139440" y="1069091"/>
                    <a:pt x="361647" y="684218"/>
                    <a:pt x="756680"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142"/>
            <p:cNvSpPr/>
            <p:nvPr>
              <p:custDataLst>
                <p:tags r:id="rId38"/>
              </p:custDataLst>
            </p:nvPr>
          </p:nvSpPr>
          <p:spPr>
            <a:xfrm>
              <a:off x="3614023" y="5630782"/>
              <a:ext cx="736081" cy="1238634"/>
            </a:xfrm>
            <a:custGeom>
              <a:avLst/>
              <a:gdLst>
                <a:gd name="connsiteX0" fmla="*/ 715126 w 736081"/>
                <a:gd name="connsiteY0" fmla="*/ 0 h 1238634"/>
                <a:gd name="connsiteX1" fmla="*/ 736081 w 736081"/>
                <a:gd name="connsiteY1" fmla="*/ 40464 h 1238634"/>
                <a:gd name="connsiteX2" fmla="*/ 96173 w 736081"/>
                <a:gd name="connsiteY2" fmla="*/ 1148817 h 1238634"/>
                <a:gd name="connsiteX3" fmla="*/ 44317 w 736081"/>
                <a:gd name="connsiteY3" fmla="*/ 1238634 h 1238634"/>
                <a:gd name="connsiteX4" fmla="*/ 0 w 736081"/>
                <a:gd name="connsiteY4" fmla="*/ 1238634 h 1238634"/>
                <a:gd name="connsiteX5" fmla="*/ 46707 w 736081"/>
                <a:gd name="connsiteY5" fmla="*/ 1157736 h 1238634"/>
                <a:gd name="connsiteX6" fmla="*/ 715126 w 736081"/>
                <a:gd name="connsiteY6" fmla="*/ 0 h 1238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081" h="1238634">
                  <a:moveTo>
                    <a:pt x="715126" y="0"/>
                  </a:moveTo>
                  <a:cubicBezTo>
                    <a:pt x="722930" y="12070"/>
                    <a:pt x="729915" y="25558"/>
                    <a:pt x="736081" y="40464"/>
                  </a:cubicBezTo>
                  <a:cubicBezTo>
                    <a:pt x="736081" y="40464"/>
                    <a:pt x="736081" y="40464"/>
                    <a:pt x="96173" y="1148817"/>
                  </a:cubicBezTo>
                  <a:lnTo>
                    <a:pt x="44317" y="1238634"/>
                  </a:lnTo>
                  <a:lnTo>
                    <a:pt x="0" y="1238634"/>
                  </a:lnTo>
                  <a:lnTo>
                    <a:pt x="46707" y="1157736"/>
                  </a:lnTo>
                  <a:cubicBezTo>
                    <a:pt x="176245" y="933368"/>
                    <a:pt x="383507" y="574381"/>
                    <a:pt x="715126"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141"/>
            <p:cNvSpPr/>
            <p:nvPr>
              <p:custDataLst>
                <p:tags r:id="rId39"/>
              </p:custDataLst>
            </p:nvPr>
          </p:nvSpPr>
          <p:spPr>
            <a:xfrm>
              <a:off x="3743006" y="5718881"/>
              <a:ext cx="680330" cy="1150536"/>
            </a:xfrm>
            <a:custGeom>
              <a:avLst/>
              <a:gdLst>
                <a:gd name="connsiteX0" fmla="*/ 664262 w 680330"/>
                <a:gd name="connsiteY0" fmla="*/ 0 h 1150536"/>
                <a:gd name="connsiteX1" fmla="*/ 680330 w 680330"/>
                <a:gd name="connsiteY1" fmla="*/ 48930 h 1150536"/>
                <a:gd name="connsiteX2" fmla="*/ 75412 w 680330"/>
                <a:gd name="connsiteY2" fmla="*/ 1096678 h 1150536"/>
                <a:gd name="connsiteX3" fmla="*/ 44317 w 680330"/>
                <a:gd name="connsiteY3" fmla="*/ 1150536 h 1150536"/>
                <a:gd name="connsiteX4" fmla="*/ 0 w 680330"/>
                <a:gd name="connsiteY4" fmla="*/ 1150536 h 1150536"/>
                <a:gd name="connsiteX5" fmla="*/ 23987 w 680330"/>
                <a:gd name="connsiteY5" fmla="*/ 1108989 h 1150536"/>
                <a:gd name="connsiteX6" fmla="*/ 664262 w 680330"/>
                <a:gd name="connsiteY6" fmla="*/ 0 h 115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330" h="1150536">
                  <a:moveTo>
                    <a:pt x="664262" y="0"/>
                  </a:moveTo>
                  <a:cubicBezTo>
                    <a:pt x="670436" y="14894"/>
                    <a:pt x="675792" y="31204"/>
                    <a:pt x="680330" y="48930"/>
                  </a:cubicBezTo>
                  <a:cubicBezTo>
                    <a:pt x="680330" y="48930"/>
                    <a:pt x="680330" y="48930"/>
                    <a:pt x="75412" y="1096678"/>
                  </a:cubicBezTo>
                  <a:lnTo>
                    <a:pt x="44317" y="1150536"/>
                  </a:lnTo>
                  <a:lnTo>
                    <a:pt x="0" y="1150536"/>
                  </a:lnTo>
                  <a:lnTo>
                    <a:pt x="23987" y="1108989"/>
                  </a:lnTo>
                  <a:cubicBezTo>
                    <a:pt x="148072" y="894069"/>
                    <a:pt x="346606" y="550196"/>
                    <a:pt x="664262"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140"/>
            <p:cNvSpPr/>
            <p:nvPr>
              <p:custDataLst>
                <p:tags r:id="rId40"/>
              </p:custDataLst>
            </p:nvPr>
          </p:nvSpPr>
          <p:spPr>
            <a:xfrm>
              <a:off x="3870035" y="5819324"/>
              <a:ext cx="614984" cy="1050093"/>
            </a:xfrm>
            <a:custGeom>
              <a:avLst/>
              <a:gdLst>
                <a:gd name="connsiteX0" fmla="*/ 606271 w 614984"/>
                <a:gd name="connsiteY0" fmla="*/ 0 h 1050093"/>
                <a:gd name="connsiteX1" fmla="*/ 614984 w 614984"/>
                <a:gd name="connsiteY1" fmla="*/ 61668 h 1050093"/>
                <a:gd name="connsiteX2" fmla="*/ 115513 w 614984"/>
                <a:gd name="connsiteY2" fmla="*/ 926777 h 1050093"/>
                <a:gd name="connsiteX3" fmla="*/ 44317 w 614984"/>
                <a:gd name="connsiteY3" fmla="*/ 1050093 h 1050093"/>
                <a:gd name="connsiteX4" fmla="*/ 0 w 614984"/>
                <a:gd name="connsiteY4" fmla="*/ 1050093 h 1050093"/>
                <a:gd name="connsiteX5" fmla="*/ 5653 w 614984"/>
                <a:gd name="connsiteY5" fmla="*/ 1040301 h 1050093"/>
                <a:gd name="connsiteX6" fmla="*/ 606271 w 614984"/>
                <a:gd name="connsiteY6" fmla="*/ 0 h 10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984" h="1050093">
                  <a:moveTo>
                    <a:pt x="606271" y="0"/>
                  </a:moveTo>
                  <a:cubicBezTo>
                    <a:pt x="610685" y="19540"/>
                    <a:pt x="613590" y="40096"/>
                    <a:pt x="614984" y="61668"/>
                  </a:cubicBezTo>
                  <a:cubicBezTo>
                    <a:pt x="614984" y="61668"/>
                    <a:pt x="614984" y="61668"/>
                    <a:pt x="115513" y="926777"/>
                  </a:cubicBezTo>
                  <a:lnTo>
                    <a:pt x="44317" y="1050093"/>
                  </a:lnTo>
                  <a:lnTo>
                    <a:pt x="0" y="1050093"/>
                  </a:lnTo>
                  <a:lnTo>
                    <a:pt x="5653" y="1040301"/>
                  </a:lnTo>
                  <a:cubicBezTo>
                    <a:pt x="122052" y="838692"/>
                    <a:pt x="308290" y="516118"/>
                    <a:pt x="60627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任意多边形 139"/>
            <p:cNvSpPr/>
            <p:nvPr>
              <p:custDataLst>
                <p:tags r:id="rId41"/>
              </p:custDataLst>
            </p:nvPr>
          </p:nvSpPr>
          <p:spPr>
            <a:xfrm>
              <a:off x="3999017" y="5938200"/>
              <a:ext cx="538932" cy="931217"/>
            </a:xfrm>
            <a:custGeom>
              <a:avLst/>
              <a:gdLst>
                <a:gd name="connsiteX0" fmla="*/ 537639 w 538932"/>
                <a:gd name="connsiteY0" fmla="*/ 0 h 931217"/>
                <a:gd name="connsiteX1" fmla="*/ 537322 w 538932"/>
                <a:gd name="connsiteY1" fmla="*/ 77309 h 931217"/>
                <a:gd name="connsiteX2" fmla="*/ 98704 w 538932"/>
                <a:gd name="connsiteY2" fmla="*/ 837017 h 931217"/>
                <a:gd name="connsiteX3" fmla="*/ 44318 w 538932"/>
                <a:gd name="connsiteY3" fmla="*/ 931217 h 931217"/>
                <a:gd name="connsiteX4" fmla="*/ 0 w 538932"/>
                <a:gd name="connsiteY4" fmla="*/ 931217 h 931217"/>
                <a:gd name="connsiteX5" fmla="*/ 50362 w 538932"/>
                <a:gd name="connsiteY5" fmla="*/ 843989 h 931217"/>
                <a:gd name="connsiteX6" fmla="*/ 537639 w 538932"/>
                <a:gd name="connsiteY6" fmla="*/ 0 h 93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32" h="931217">
                  <a:moveTo>
                    <a:pt x="537639" y="0"/>
                  </a:moveTo>
                  <a:cubicBezTo>
                    <a:pt x="539590" y="23807"/>
                    <a:pt x="539211" y="50049"/>
                    <a:pt x="537322" y="77309"/>
                  </a:cubicBezTo>
                  <a:cubicBezTo>
                    <a:pt x="537322" y="77309"/>
                    <a:pt x="537322" y="77309"/>
                    <a:pt x="98704" y="837017"/>
                  </a:cubicBezTo>
                  <a:lnTo>
                    <a:pt x="44318" y="931217"/>
                  </a:lnTo>
                  <a:lnTo>
                    <a:pt x="0" y="931217"/>
                  </a:lnTo>
                  <a:lnTo>
                    <a:pt x="50362" y="843989"/>
                  </a:lnTo>
                  <a:cubicBezTo>
                    <a:pt x="156981" y="659318"/>
                    <a:pt x="312064" y="390707"/>
                    <a:pt x="537639"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138"/>
            <p:cNvSpPr/>
            <p:nvPr>
              <p:custDataLst>
                <p:tags r:id="rId42"/>
              </p:custDataLst>
            </p:nvPr>
          </p:nvSpPr>
          <p:spPr>
            <a:xfrm>
              <a:off x="4128002" y="6080530"/>
              <a:ext cx="455464" cy="788887"/>
            </a:xfrm>
            <a:custGeom>
              <a:avLst/>
              <a:gdLst>
                <a:gd name="connsiteX0" fmla="*/ 455464 w 455464"/>
                <a:gd name="connsiteY0" fmla="*/ 0 h 788887"/>
                <a:gd name="connsiteX1" fmla="*/ 440416 w 455464"/>
                <a:gd name="connsiteY1" fmla="*/ 102823 h 788887"/>
                <a:gd name="connsiteX2" fmla="*/ 88431 w 455464"/>
                <a:gd name="connsiteY2" fmla="*/ 712479 h 788887"/>
                <a:gd name="connsiteX3" fmla="*/ 44317 w 455464"/>
                <a:gd name="connsiteY3" fmla="*/ 788887 h 788887"/>
                <a:gd name="connsiteX4" fmla="*/ 0 w 455464"/>
                <a:gd name="connsiteY4" fmla="*/ 788887 h 788887"/>
                <a:gd name="connsiteX5" fmla="*/ 35594 w 455464"/>
                <a:gd name="connsiteY5" fmla="*/ 727235 h 788887"/>
                <a:gd name="connsiteX6" fmla="*/ 455464 w 455464"/>
                <a:gd name="connsiteY6" fmla="*/ 0 h 7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464" h="788887">
                  <a:moveTo>
                    <a:pt x="455464" y="0"/>
                  </a:moveTo>
                  <a:cubicBezTo>
                    <a:pt x="451686" y="33729"/>
                    <a:pt x="447216" y="67059"/>
                    <a:pt x="440416" y="102823"/>
                  </a:cubicBezTo>
                  <a:cubicBezTo>
                    <a:pt x="440416" y="102823"/>
                    <a:pt x="440416" y="102823"/>
                    <a:pt x="88431" y="712479"/>
                  </a:cubicBezTo>
                  <a:lnTo>
                    <a:pt x="44317" y="788887"/>
                  </a:lnTo>
                  <a:lnTo>
                    <a:pt x="0" y="788887"/>
                  </a:lnTo>
                  <a:lnTo>
                    <a:pt x="35594" y="727235"/>
                  </a:lnTo>
                  <a:cubicBezTo>
                    <a:pt x="127465" y="568111"/>
                    <a:pt x="261094" y="336658"/>
                    <a:pt x="455464"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137"/>
            <p:cNvSpPr/>
            <p:nvPr>
              <p:custDataLst>
                <p:tags r:id="rId43"/>
              </p:custDataLst>
            </p:nvPr>
          </p:nvSpPr>
          <p:spPr>
            <a:xfrm>
              <a:off x="4256988" y="6262435"/>
              <a:ext cx="350441" cy="606982"/>
            </a:xfrm>
            <a:custGeom>
              <a:avLst/>
              <a:gdLst>
                <a:gd name="connsiteX0" fmla="*/ 350441 w 350441"/>
                <a:gd name="connsiteY0" fmla="*/ 0 h 606982"/>
                <a:gd name="connsiteX1" fmla="*/ 302636 w 350441"/>
                <a:gd name="connsiteY1" fmla="*/ 159559 h 606982"/>
                <a:gd name="connsiteX2" fmla="*/ 92049 w 350441"/>
                <a:gd name="connsiteY2" fmla="*/ 524307 h 606982"/>
                <a:gd name="connsiteX3" fmla="*/ 44317 w 350441"/>
                <a:gd name="connsiteY3" fmla="*/ 606982 h 606982"/>
                <a:gd name="connsiteX4" fmla="*/ 0 w 350441"/>
                <a:gd name="connsiteY4" fmla="*/ 606982 h 606982"/>
                <a:gd name="connsiteX5" fmla="*/ 28827 w 350441"/>
                <a:gd name="connsiteY5" fmla="*/ 557052 h 606982"/>
                <a:gd name="connsiteX6" fmla="*/ 350441 w 350441"/>
                <a:gd name="connsiteY6" fmla="*/ 0 h 60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441" h="606982">
                  <a:moveTo>
                    <a:pt x="350441" y="0"/>
                  </a:moveTo>
                  <a:cubicBezTo>
                    <a:pt x="338221" y="51550"/>
                    <a:pt x="322286" y="104737"/>
                    <a:pt x="302636" y="159559"/>
                  </a:cubicBezTo>
                  <a:cubicBezTo>
                    <a:pt x="302636" y="159559"/>
                    <a:pt x="302636" y="159559"/>
                    <a:pt x="92049" y="524307"/>
                  </a:cubicBezTo>
                  <a:lnTo>
                    <a:pt x="44317" y="606982"/>
                  </a:lnTo>
                  <a:lnTo>
                    <a:pt x="0" y="606982"/>
                  </a:lnTo>
                  <a:lnTo>
                    <a:pt x="28827" y="557052"/>
                  </a:lnTo>
                  <a:cubicBezTo>
                    <a:pt x="99198" y="435165"/>
                    <a:pt x="201556" y="257876"/>
                    <a:pt x="350441" y="0"/>
                  </a:cubicBez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136"/>
            <p:cNvSpPr/>
            <p:nvPr>
              <p:custDataLst>
                <p:tags r:id="rId44"/>
              </p:custDataLst>
            </p:nvPr>
          </p:nvSpPr>
          <p:spPr>
            <a:xfrm>
              <a:off x="4384017" y="6554888"/>
              <a:ext cx="181594" cy="314529"/>
            </a:xfrm>
            <a:custGeom>
              <a:avLst/>
              <a:gdLst>
                <a:gd name="connsiteX0" fmla="*/ 181594 w 181594"/>
                <a:gd name="connsiteY0" fmla="*/ 0 h 314529"/>
                <a:gd name="connsiteX1" fmla="*/ 100989 w 181594"/>
                <a:gd name="connsiteY1" fmla="*/ 187001 h 314529"/>
                <a:gd name="connsiteX2" fmla="*/ 44195 w 181594"/>
                <a:gd name="connsiteY2" fmla="*/ 273100 h 314529"/>
                <a:gd name="connsiteX3" fmla="*/ 9396 w 181594"/>
                <a:gd name="connsiteY3" fmla="*/ 314529 h 314529"/>
                <a:gd name="connsiteX4" fmla="*/ 0 w 181594"/>
                <a:gd name="connsiteY4" fmla="*/ 314529 h 314529"/>
                <a:gd name="connsiteX5" fmla="*/ 181594 w 181594"/>
                <a:gd name="connsiteY5" fmla="*/ 0 h 31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4" h="314529">
                  <a:moveTo>
                    <a:pt x="181594" y="0"/>
                  </a:moveTo>
                  <a:cubicBezTo>
                    <a:pt x="162164" y="64117"/>
                    <a:pt x="136056" y="126263"/>
                    <a:pt x="100989" y="187001"/>
                  </a:cubicBezTo>
                  <a:cubicBezTo>
                    <a:pt x="83455" y="217370"/>
                    <a:pt x="64497" y="245976"/>
                    <a:pt x="44195" y="273100"/>
                  </a:cubicBezTo>
                  <a:lnTo>
                    <a:pt x="9396" y="314529"/>
                  </a:lnTo>
                  <a:lnTo>
                    <a:pt x="0" y="314529"/>
                  </a:lnTo>
                  <a:lnTo>
                    <a:pt x="181594" y="0"/>
                  </a:lnTo>
                  <a:close/>
                </a:path>
              </a:pathLst>
            </a:cu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1" name="组合 50"/>
          <p:cNvGrpSpPr/>
          <p:nvPr>
            <p:custDataLst>
              <p:tags r:id="rId45"/>
            </p:custDataLst>
          </p:nvPr>
        </p:nvGrpSpPr>
        <p:grpSpPr>
          <a:xfrm>
            <a:off x="9044119" y="-5603"/>
            <a:ext cx="2624337" cy="2103905"/>
            <a:chOff x="9044119" y="-15877"/>
            <a:chExt cx="2624337" cy="2103905"/>
          </a:xfrm>
        </p:grpSpPr>
        <p:sp>
          <p:nvSpPr>
            <p:cNvPr id="52" name="任意多边形 122"/>
            <p:cNvSpPr/>
            <p:nvPr>
              <p:custDataLst>
                <p:tags r:id="rId46"/>
              </p:custDataLst>
            </p:nvPr>
          </p:nvSpPr>
          <p:spPr>
            <a:xfrm>
              <a:off x="9044119" y="-15876"/>
              <a:ext cx="407785" cy="706307"/>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任意多边形 121"/>
            <p:cNvSpPr/>
            <p:nvPr>
              <p:custDataLst>
                <p:tags r:id="rId47"/>
              </p:custDataLst>
            </p:nvPr>
          </p:nvSpPr>
          <p:spPr>
            <a:xfrm>
              <a:off x="9058874" y="-15876"/>
              <a:ext cx="575657" cy="997070"/>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120"/>
            <p:cNvSpPr/>
            <p:nvPr>
              <p:custDataLst>
                <p:tags r:id="rId48"/>
              </p:custDataLst>
            </p:nvPr>
          </p:nvSpPr>
          <p:spPr>
            <a:xfrm>
              <a:off x="9113492" y="-15876"/>
              <a:ext cx="700903" cy="1213998"/>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119"/>
            <p:cNvSpPr/>
            <p:nvPr>
              <p:custDataLst>
                <p:tags r:id="rId49"/>
              </p:custDataLst>
            </p:nvPr>
          </p:nvSpPr>
          <p:spPr>
            <a:xfrm>
              <a:off x="9184090" y="-15876"/>
              <a:ext cx="812932" cy="1394769"/>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118"/>
            <p:cNvSpPr/>
            <p:nvPr>
              <p:custDataLst>
                <p:tags r:id="rId50"/>
              </p:custDataLst>
            </p:nvPr>
          </p:nvSpPr>
          <p:spPr>
            <a:xfrm>
              <a:off x="9267546" y="-15876"/>
              <a:ext cx="912104" cy="154648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任意多边形 117"/>
            <p:cNvSpPr/>
            <p:nvPr>
              <p:custDataLst>
                <p:tags r:id="rId51"/>
              </p:custDataLst>
            </p:nvPr>
          </p:nvSpPr>
          <p:spPr>
            <a:xfrm>
              <a:off x="9366478" y="-15876"/>
              <a:ext cx="995799" cy="167537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任意多边形 116"/>
            <p:cNvSpPr/>
            <p:nvPr>
              <p:custDataLst>
                <p:tags r:id="rId52"/>
              </p:custDataLst>
            </p:nvPr>
          </p:nvSpPr>
          <p:spPr>
            <a:xfrm>
              <a:off x="9478515" y="-15876"/>
              <a:ext cx="1066392" cy="1785584"/>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115"/>
            <p:cNvSpPr/>
            <p:nvPr>
              <p:custDataLst>
                <p:tags r:id="rId53"/>
              </p:custDataLst>
            </p:nvPr>
          </p:nvSpPr>
          <p:spPr>
            <a:xfrm>
              <a:off x="9598080" y="-15877"/>
              <a:ext cx="1126689" cy="1877994"/>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114"/>
            <p:cNvSpPr/>
            <p:nvPr>
              <p:custDataLst>
                <p:tags r:id="rId54"/>
              </p:custDataLst>
            </p:nvPr>
          </p:nvSpPr>
          <p:spPr>
            <a:xfrm>
              <a:off x="9730418" y="-15876"/>
              <a:ext cx="1176980" cy="1953062"/>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任意多边形 113"/>
            <p:cNvSpPr/>
            <p:nvPr>
              <p:custDataLst>
                <p:tags r:id="rId55"/>
              </p:custDataLst>
            </p:nvPr>
          </p:nvSpPr>
          <p:spPr>
            <a:xfrm>
              <a:off x="9872180" y="-15876"/>
              <a:ext cx="1217844" cy="2011807"/>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112"/>
            <p:cNvSpPr/>
            <p:nvPr>
              <p:custDataLst>
                <p:tags r:id="rId56"/>
              </p:custDataLst>
            </p:nvPr>
          </p:nvSpPr>
          <p:spPr>
            <a:xfrm>
              <a:off x="10022332" y="-15876"/>
              <a:ext cx="1250320" cy="2057325"/>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111"/>
            <p:cNvSpPr/>
            <p:nvPr>
              <p:custDataLst>
                <p:tags r:id="rId57"/>
              </p:custDataLst>
            </p:nvPr>
          </p:nvSpPr>
          <p:spPr>
            <a:xfrm>
              <a:off x="10185663" y="-2916"/>
              <a:ext cx="1222136" cy="2077396"/>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任意多边形 110"/>
            <p:cNvSpPr/>
            <p:nvPr>
              <p:custDataLst>
                <p:tags r:id="rId58"/>
              </p:custDataLst>
            </p:nvPr>
          </p:nvSpPr>
          <p:spPr>
            <a:xfrm>
              <a:off x="10357701" y="139301"/>
              <a:ext cx="1137436" cy="1948727"/>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任意多边形 109"/>
            <p:cNvSpPr/>
            <p:nvPr>
              <p:custDataLst>
                <p:tags r:id="rId59"/>
              </p:custDataLst>
            </p:nvPr>
          </p:nvSpPr>
          <p:spPr>
            <a:xfrm>
              <a:off x="10546195" y="307619"/>
              <a:ext cx="1023884" cy="1770248"/>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任意多边形 108"/>
            <p:cNvSpPr/>
            <p:nvPr>
              <p:custDataLst>
                <p:tags r:id="rId60"/>
              </p:custDataLst>
            </p:nvPr>
          </p:nvSpPr>
          <p:spPr>
            <a:xfrm>
              <a:off x="10753860" y="509144"/>
              <a:ext cx="880668" cy="1525362"/>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107"/>
            <p:cNvSpPr/>
            <p:nvPr>
              <p:custDataLst>
                <p:tags r:id="rId61"/>
              </p:custDataLst>
            </p:nvPr>
          </p:nvSpPr>
          <p:spPr>
            <a:xfrm>
              <a:off x="10993875" y="766703"/>
              <a:ext cx="674581" cy="1168406"/>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106"/>
            <p:cNvSpPr/>
            <p:nvPr>
              <p:custDataLst>
                <p:tags r:id="rId62"/>
              </p:custDataLst>
            </p:nvPr>
          </p:nvSpPr>
          <p:spPr>
            <a:xfrm>
              <a:off x="11322880" y="1180787"/>
              <a:ext cx="286367" cy="496002"/>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9" name="组合 68"/>
          <p:cNvGrpSpPr/>
          <p:nvPr>
            <p:custDataLst>
              <p:tags r:id="rId63"/>
            </p:custDataLst>
          </p:nvPr>
        </p:nvGrpSpPr>
        <p:grpSpPr>
          <a:xfrm>
            <a:off x="3948556" y="-5638"/>
            <a:ext cx="842959" cy="675792"/>
            <a:chOff x="3948556" y="-15912"/>
            <a:chExt cx="842959" cy="675792"/>
          </a:xfrm>
        </p:grpSpPr>
        <p:sp>
          <p:nvSpPr>
            <p:cNvPr id="70" name="任意多边形 122"/>
            <p:cNvSpPr/>
            <p:nvPr>
              <p:custDataLst>
                <p:tags r:id="rId64"/>
              </p:custDataLst>
            </p:nvPr>
          </p:nvSpPr>
          <p:spPr>
            <a:xfrm>
              <a:off x="3948556" y="-15912"/>
              <a:ext cx="130984" cy="226872"/>
            </a:xfrm>
            <a:custGeom>
              <a:avLst/>
              <a:gdLst>
                <a:gd name="connsiteX0" fmla="*/ 255661 w 302156"/>
                <a:gd name="connsiteY0" fmla="*/ 0 h 523351"/>
                <a:gd name="connsiteX1" fmla="*/ 302156 w 302156"/>
                <a:gd name="connsiteY1" fmla="*/ 0 h 523351"/>
                <a:gd name="connsiteX2" fmla="*/ 285876 w 302156"/>
                <a:gd name="connsiteY2" fmla="*/ 28198 h 523351"/>
                <a:gd name="connsiteX3" fmla="*/ 0 w 302156"/>
                <a:gd name="connsiteY3" fmla="*/ 523351 h 523351"/>
                <a:gd name="connsiteX4" fmla="*/ 86860 w 302156"/>
                <a:gd name="connsiteY4" fmla="*/ 292372 h 523351"/>
                <a:gd name="connsiteX5" fmla="*/ 207463 w 302156"/>
                <a:gd name="connsiteY5" fmla="*/ 83480 h 523351"/>
                <a:gd name="connsiteX6" fmla="*/ 255661 w 302156"/>
                <a:gd name="connsiteY6" fmla="*/ 0 h 52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156" h="523351">
                  <a:moveTo>
                    <a:pt x="255661" y="0"/>
                  </a:moveTo>
                  <a:lnTo>
                    <a:pt x="302156" y="0"/>
                  </a:lnTo>
                  <a:lnTo>
                    <a:pt x="285876" y="28198"/>
                  </a:lnTo>
                  <a:cubicBezTo>
                    <a:pt x="223325" y="136541"/>
                    <a:pt x="132341" y="294130"/>
                    <a:pt x="0" y="523351"/>
                  </a:cubicBezTo>
                  <a:cubicBezTo>
                    <a:pt x="21737" y="448790"/>
                    <a:pt x="51262" y="370808"/>
                    <a:pt x="86860" y="292372"/>
                  </a:cubicBezTo>
                  <a:cubicBezTo>
                    <a:pt x="86860" y="292372"/>
                    <a:pt x="86860" y="292372"/>
                    <a:pt x="207463" y="83480"/>
                  </a:cubicBezTo>
                  <a:lnTo>
                    <a:pt x="2556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任意多边形 121"/>
            <p:cNvSpPr/>
            <p:nvPr>
              <p:custDataLst>
                <p:tags r:id="rId65"/>
              </p:custDataLst>
            </p:nvPr>
          </p:nvSpPr>
          <p:spPr>
            <a:xfrm>
              <a:off x="3953295" y="-15912"/>
              <a:ext cx="184906" cy="320267"/>
            </a:xfrm>
            <a:custGeom>
              <a:avLst/>
              <a:gdLst>
                <a:gd name="connsiteX0" fmla="*/ 380051 w 426544"/>
                <a:gd name="connsiteY0" fmla="*/ 0 h 738797"/>
                <a:gd name="connsiteX1" fmla="*/ 426544 w 426544"/>
                <a:gd name="connsiteY1" fmla="*/ 0 h 738797"/>
                <a:gd name="connsiteX2" fmla="*/ 408138 w 426544"/>
                <a:gd name="connsiteY2" fmla="*/ 31881 h 738797"/>
                <a:gd name="connsiteX3" fmla="*/ 0 w 426544"/>
                <a:gd name="connsiteY3" fmla="*/ 738797 h 738797"/>
                <a:gd name="connsiteX4" fmla="*/ 23528 w 426544"/>
                <a:gd name="connsiteY4" fmla="*/ 617513 h 738797"/>
                <a:gd name="connsiteX5" fmla="*/ 350321 w 426544"/>
                <a:gd name="connsiteY5" fmla="*/ 51493 h 738797"/>
                <a:gd name="connsiteX6" fmla="*/ 380051 w 426544"/>
                <a:gd name="connsiteY6" fmla="*/ 0 h 7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44" h="738797">
                  <a:moveTo>
                    <a:pt x="380051" y="0"/>
                  </a:moveTo>
                  <a:lnTo>
                    <a:pt x="426544" y="0"/>
                  </a:lnTo>
                  <a:lnTo>
                    <a:pt x="408138" y="31881"/>
                  </a:lnTo>
                  <a:cubicBezTo>
                    <a:pt x="318835" y="186559"/>
                    <a:pt x="188939" y="411545"/>
                    <a:pt x="0" y="738797"/>
                  </a:cubicBezTo>
                  <a:cubicBezTo>
                    <a:pt x="4959" y="700009"/>
                    <a:pt x="13087" y="659086"/>
                    <a:pt x="23528" y="617513"/>
                  </a:cubicBezTo>
                  <a:cubicBezTo>
                    <a:pt x="23528" y="617513"/>
                    <a:pt x="23528" y="617513"/>
                    <a:pt x="350321" y="51493"/>
                  </a:cubicBezTo>
                  <a:lnTo>
                    <a:pt x="38005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任意多边形 120"/>
            <p:cNvSpPr/>
            <p:nvPr>
              <p:custDataLst>
                <p:tags r:id="rId66"/>
              </p:custDataLst>
            </p:nvPr>
          </p:nvSpPr>
          <p:spPr>
            <a:xfrm>
              <a:off x="3970839" y="-15912"/>
              <a:ext cx="225136" cy="389946"/>
            </a:xfrm>
            <a:custGeom>
              <a:avLst/>
              <a:gdLst>
                <a:gd name="connsiteX0" fmla="*/ 472852 w 519347"/>
                <a:gd name="connsiteY0" fmla="*/ 0 h 899534"/>
                <a:gd name="connsiteX1" fmla="*/ 519347 w 519347"/>
                <a:gd name="connsiteY1" fmla="*/ 0 h 899534"/>
                <a:gd name="connsiteX2" fmla="*/ 488447 w 519347"/>
                <a:gd name="connsiteY2" fmla="*/ 53520 h 899534"/>
                <a:gd name="connsiteX3" fmla="*/ 0 w 519347"/>
                <a:gd name="connsiteY3" fmla="*/ 899534 h 899534"/>
                <a:gd name="connsiteX4" fmla="*/ 4566 w 519347"/>
                <a:gd name="connsiteY4" fmla="*/ 811095 h 899534"/>
                <a:gd name="connsiteX5" fmla="*/ 436464 w 519347"/>
                <a:gd name="connsiteY5" fmla="*/ 63025 h 899534"/>
                <a:gd name="connsiteX6" fmla="*/ 472852 w 519347"/>
                <a:gd name="connsiteY6" fmla="*/ 0 h 89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347" h="899534">
                  <a:moveTo>
                    <a:pt x="472852" y="0"/>
                  </a:moveTo>
                  <a:lnTo>
                    <a:pt x="519347" y="0"/>
                  </a:lnTo>
                  <a:lnTo>
                    <a:pt x="488447" y="53520"/>
                  </a:lnTo>
                  <a:cubicBezTo>
                    <a:pt x="381572" y="238633"/>
                    <a:pt x="226117" y="507889"/>
                    <a:pt x="0" y="899534"/>
                  </a:cubicBezTo>
                  <a:cubicBezTo>
                    <a:pt x="510" y="870130"/>
                    <a:pt x="1746" y="841145"/>
                    <a:pt x="4566" y="811095"/>
                  </a:cubicBezTo>
                  <a:cubicBezTo>
                    <a:pt x="4566" y="811095"/>
                    <a:pt x="4566" y="811095"/>
                    <a:pt x="436464" y="63025"/>
                  </a:cubicBezTo>
                  <a:lnTo>
                    <a:pt x="4728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任意多边形 119"/>
            <p:cNvSpPr/>
            <p:nvPr>
              <p:custDataLst>
                <p:tags r:id="rId67"/>
              </p:custDataLst>
            </p:nvPr>
          </p:nvSpPr>
          <p:spPr>
            <a:xfrm>
              <a:off x="3993516" y="-15912"/>
              <a:ext cx="261121" cy="448012"/>
            </a:xfrm>
            <a:custGeom>
              <a:avLst/>
              <a:gdLst>
                <a:gd name="connsiteX0" fmla="*/ 555861 w 602357"/>
                <a:gd name="connsiteY0" fmla="*/ 0 h 1033480"/>
                <a:gd name="connsiteX1" fmla="*/ 602357 w 602357"/>
                <a:gd name="connsiteY1" fmla="*/ 0 h 1033480"/>
                <a:gd name="connsiteX2" fmla="*/ 552857 w 602357"/>
                <a:gd name="connsiteY2" fmla="*/ 85735 h 1033480"/>
                <a:gd name="connsiteX3" fmla="*/ 5677 w 602357"/>
                <a:gd name="connsiteY3" fmla="*/ 1033480 h 1033480"/>
                <a:gd name="connsiteX4" fmla="*/ 0 w 602357"/>
                <a:gd name="connsiteY4" fmla="*/ 962780 h 1033480"/>
                <a:gd name="connsiteX5" fmla="*/ 503909 w 602357"/>
                <a:gd name="connsiteY5" fmla="*/ 89985 h 1033480"/>
                <a:gd name="connsiteX6" fmla="*/ 555861 w 602357"/>
                <a:gd name="connsiteY6" fmla="*/ 0 h 10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357" h="1033480">
                  <a:moveTo>
                    <a:pt x="555861" y="0"/>
                  </a:moveTo>
                  <a:lnTo>
                    <a:pt x="602357" y="0"/>
                  </a:lnTo>
                  <a:lnTo>
                    <a:pt x="552857" y="85735"/>
                  </a:lnTo>
                  <a:cubicBezTo>
                    <a:pt x="433131" y="293108"/>
                    <a:pt x="258983" y="594741"/>
                    <a:pt x="5677" y="1033480"/>
                  </a:cubicBezTo>
                  <a:cubicBezTo>
                    <a:pt x="1914" y="1011477"/>
                    <a:pt x="594" y="986919"/>
                    <a:pt x="0" y="962780"/>
                  </a:cubicBezTo>
                  <a:cubicBezTo>
                    <a:pt x="0" y="962780"/>
                    <a:pt x="0" y="962780"/>
                    <a:pt x="503909" y="89985"/>
                  </a:cubicBezTo>
                  <a:lnTo>
                    <a:pt x="555861"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118"/>
            <p:cNvSpPr/>
            <p:nvPr>
              <p:custDataLst>
                <p:tags r:id="rId68"/>
              </p:custDataLst>
            </p:nvPr>
          </p:nvSpPr>
          <p:spPr>
            <a:xfrm>
              <a:off x="4020322" y="-15912"/>
              <a:ext cx="292975" cy="496744"/>
            </a:xfrm>
            <a:custGeom>
              <a:avLst/>
              <a:gdLst>
                <a:gd name="connsiteX0" fmla="*/ 629345 w 675840"/>
                <a:gd name="connsiteY0" fmla="*/ 0 h 1145896"/>
                <a:gd name="connsiteX1" fmla="*/ 675840 w 675840"/>
                <a:gd name="connsiteY1" fmla="*/ 0 h 1145896"/>
                <a:gd name="connsiteX2" fmla="*/ 673914 w 675840"/>
                <a:gd name="connsiteY2" fmla="*/ 3335 h 1145896"/>
                <a:gd name="connsiteX3" fmla="*/ 14256 w 675840"/>
                <a:gd name="connsiteY3" fmla="*/ 1145896 h 1145896"/>
                <a:gd name="connsiteX4" fmla="*/ 0 w 675840"/>
                <a:gd name="connsiteY4" fmla="*/ 1090056 h 1145896"/>
                <a:gd name="connsiteX5" fmla="*/ 618876 w 675840"/>
                <a:gd name="connsiteY5" fmla="*/ 18132 h 1145896"/>
                <a:gd name="connsiteX6" fmla="*/ 629345 w 675840"/>
                <a:gd name="connsiteY6" fmla="*/ 0 h 114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40" h="1145896">
                  <a:moveTo>
                    <a:pt x="629345" y="0"/>
                  </a:moveTo>
                  <a:lnTo>
                    <a:pt x="675840" y="0"/>
                  </a:lnTo>
                  <a:lnTo>
                    <a:pt x="673914" y="3335"/>
                  </a:lnTo>
                  <a:cubicBezTo>
                    <a:pt x="546073" y="224762"/>
                    <a:pt x="341528" y="579044"/>
                    <a:pt x="14256" y="1145896"/>
                  </a:cubicBezTo>
                  <a:cubicBezTo>
                    <a:pt x="8645" y="1128771"/>
                    <a:pt x="3893" y="1110157"/>
                    <a:pt x="0" y="1090056"/>
                  </a:cubicBezTo>
                  <a:cubicBezTo>
                    <a:pt x="0" y="1090056"/>
                    <a:pt x="0" y="1090056"/>
                    <a:pt x="618876" y="18132"/>
                  </a:cubicBezTo>
                  <a:lnTo>
                    <a:pt x="629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任意多边形 117"/>
            <p:cNvSpPr/>
            <p:nvPr>
              <p:custDataLst>
                <p:tags r:id="rId69"/>
              </p:custDataLst>
            </p:nvPr>
          </p:nvSpPr>
          <p:spPr>
            <a:xfrm>
              <a:off x="4052100" y="-15912"/>
              <a:ext cx="319859" cy="538144"/>
            </a:xfrm>
            <a:custGeom>
              <a:avLst/>
              <a:gdLst>
                <a:gd name="connsiteX0" fmla="*/ 691359 w 737856"/>
                <a:gd name="connsiteY0" fmla="*/ 0 h 1241399"/>
                <a:gd name="connsiteX1" fmla="*/ 737856 w 737856"/>
                <a:gd name="connsiteY1" fmla="*/ 0 h 1241399"/>
                <a:gd name="connsiteX2" fmla="*/ 713003 w 737856"/>
                <a:gd name="connsiteY2" fmla="*/ 43046 h 1241399"/>
                <a:gd name="connsiteX3" fmla="*/ 21133 w 737856"/>
                <a:gd name="connsiteY3" fmla="*/ 1241399 h 1241399"/>
                <a:gd name="connsiteX4" fmla="*/ 0 w 737856"/>
                <a:gd name="connsiteY4" fmla="*/ 1197470 h 1241399"/>
                <a:gd name="connsiteX5" fmla="*/ 660831 w 737856"/>
                <a:gd name="connsiteY5" fmla="*/ 52877 h 1241399"/>
                <a:gd name="connsiteX6" fmla="*/ 691359 w 737856"/>
                <a:gd name="connsiteY6" fmla="*/ 0 h 12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56" h="1241399">
                  <a:moveTo>
                    <a:pt x="691359" y="0"/>
                  </a:moveTo>
                  <a:lnTo>
                    <a:pt x="737856" y="0"/>
                  </a:lnTo>
                  <a:lnTo>
                    <a:pt x="713003" y="43046"/>
                  </a:lnTo>
                  <a:cubicBezTo>
                    <a:pt x="578920" y="275285"/>
                    <a:pt x="364386" y="646867"/>
                    <a:pt x="21133" y="1241399"/>
                  </a:cubicBezTo>
                  <a:cubicBezTo>
                    <a:pt x="13803" y="1227252"/>
                    <a:pt x="6472" y="1213104"/>
                    <a:pt x="0" y="1197470"/>
                  </a:cubicBezTo>
                  <a:cubicBezTo>
                    <a:pt x="0" y="1197470"/>
                    <a:pt x="0" y="1197470"/>
                    <a:pt x="660831" y="52877"/>
                  </a:cubicBezTo>
                  <a:lnTo>
                    <a:pt x="69135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116"/>
            <p:cNvSpPr/>
            <p:nvPr>
              <p:custDataLst>
                <p:tags r:id="rId70"/>
              </p:custDataLst>
            </p:nvPr>
          </p:nvSpPr>
          <p:spPr>
            <a:xfrm>
              <a:off x="4088088" y="-15912"/>
              <a:ext cx="342534" cy="573545"/>
            </a:xfrm>
            <a:custGeom>
              <a:avLst/>
              <a:gdLst>
                <a:gd name="connsiteX0" fmla="*/ 743667 w 790163"/>
                <a:gd name="connsiteY0" fmla="*/ 0 h 1323061"/>
                <a:gd name="connsiteX1" fmla="*/ 790163 w 790163"/>
                <a:gd name="connsiteY1" fmla="*/ 0 h 1323061"/>
                <a:gd name="connsiteX2" fmla="*/ 738294 w 790163"/>
                <a:gd name="connsiteY2" fmla="*/ 89838 h 1323061"/>
                <a:gd name="connsiteX3" fmla="*/ 26293 w 790163"/>
                <a:gd name="connsiteY3" fmla="*/ 1323061 h 1323061"/>
                <a:gd name="connsiteX4" fmla="*/ 0 w 790163"/>
                <a:gd name="connsiteY4" fmla="*/ 1288068 h 1323061"/>
                <a:gd name="connsiteX5" fmla="*/ 688336 w 790163"/>
                <a:gd name="connsiteY5" fmla="*/ 95836 h 1323061"/>
                <a:gd name="connsiteX6" fmla="*/ 743667 w 790163"/>
                <a:gd name="connsiteY6" fmla="*/ 0 h 132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63" h="1323061">
                  <a:moveTo>
                    <a:pt x="743667" y="0"/>
                  </a:moveTo>
                  <a:lnTo>
                    <a:pt x="790163" y="0"/>
                  </a:lnTo>
                  <a:lnTo>
                    <a:pt x="738294" y="89838"/>
                  </a:lnTo>
                  <a:cubicBezTo>
                    <a:pt x="600310" y="328835"/>
                    <a:pt x="379534" y="711229"/>
                    <a:pt x="26293" y="1323061"/>
                  </a:cubicBezTo>
                  <a:cubicBezTo>
                    <a:pt x="17243" y="1311892"/>
                    <a:pt x="8193" y="1300723"/>
                    <a:pt x="0" y="1288068"/>
                  </a:cubicBezTo>
                  <a:cubicBezTo>
                    <a:pt x="0" y="1288068"/>
                    <a:pt x="0" y="1288068"/>
                    <a:pt x="688336" y="95836"/>
                  </a:cubicBezTo>
                  <a:lnTo>
                    <a:pt x="743667"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任意多边形 115"/>
            <p:cNvSpPr/>
            <p:nvPr>
              <p:custDataLst>
                <p:tags r:id="rId71"/>
              </p:custDataLst>
            </p:nvPr>
          </p:nvSpPr>
          <p:spPr>
            <a:xfrm>
              <a:off x="4126493" y="-15912"/>
              <a:ext cx="361902" cy="603227"/>
            </a:xfrm>
            <a:custGeom>
              <a:avLst/>
              <a:gdLst>
                <a:gd name="connsiteX0" fmla="*/ 788345 w 834841"/>
                <a:gd name="connsiteY0" fmla="*/ 0 h 1391534"/>
                <a:gd name="connsiteX1" fmla="*/ 834841 w 834841"/>
                <a:gd name="connsiteY1" fmla="*/ 0 h 1391534"/>
                <a:gd name="connsiteX2" fmla="*/ 815980 w 834841"/>
                <a:gd name="connsiteY2" fmla="*/ 32668 h 1391534"/>
                <a:gd name="connsiteX3" fmla="*/ 31438 w 834841"/>
                <a:gd name="connsiteY3" fmla="*/ 1391534 h 1391534"/>
                <a:gd name="connsiteX4" fmla="*/ 0 w 834841"/>
                <a:gd name="connsiteY4" fmla="*/ 1365455 h 1391534"/>
                <a:gd name="connsiteX5" fmla="*/ 780748 w 834841"/>
                <a:gd name="connsiteY5" fmla="*/ 13159 h 1391534"/>
                <a:gd name="connsiteX6" fmla="*/ 788345 w 834841"/>
                <a:gd name="connsiteY6" fmla="*/ 0 h 13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841" h="1391534">
                  <a:moveTo>
                    <a:pt x="788345" y="0"/>
                  </a:moveTo>
                  <a:lnTo>
                    <a:pt x="834841" y="0"/>
                  </a:lnTo>
                  <a:lnTo>
                    <a:pt x="815980" y="32668"/>
                  </a:lnTo>
                  <a:cubicBezTo>
                    <a:pt x="683864" y="261500"/>
                    <a:pt x="448991" y="668312"/>
                    <a:pt x="31438" y="1391534"/>
                  </a:cubicBezTo>
                  <a:cubicBezTo>
                    <a:pt x="20672" y="1383337"/>
                    <a:pt x="9907" y="1375139"/>
                    <a:pt x="0" y="1365455"/>
                  </a:cubicBezTo>
                  <a:cubicBezTo>
                    <a:pt x="0" y="1365455"/>
                    <a:pt x="0" y="1365455"/>
                    <a:pt x="780748" y="13159"/>
                  </a:cubicBezTo>
                  <a:lnTo>
                    <a:pt x="788345"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114"/>
            <p:cNvSpPr/>
            <p:nvPr>
              <p:custDataLst>
                <p:tags r:id="rId72"/>
              </p:custDataLst>
            </p:nvPr>
          </p:nvSpPr>
          <p:spPr>
            <a:xfrm>
              <a:off x="4169001" y="-15912"/>
              <a:ext cx="378056" cy="627340"/>
            </a:xfrm>
            <a:custGeom>
              <a:avLst/>
              <a:gdLst>
                <a:gd name="connsiteX0" fmla="*/ 825609 w 872105"/>
                <a:gd name="connsiteY0" fmla="*/ 0 h 1447157"/>
                <a:gd name="connsiteX1" fmla="*/ 872105 w 872105"/>
                <a:gd name="connsiteY1" fmla="*/ 0 h 1447157"/>
                <a:gd name="connsiteX2" fmla="*/ 868689 w 872105"/>
                <a:gd name="connsiteY2" fmla="*/ 5916 h 1447157"/>
                <a:gd name="connsiteX3" fmla="*/ 36588 w 872105"/>
                <a:gd name="connsiteY3" fmla="*/ 1447157 h 1447157"/>
                <a:gd name="connsiteX4" fmla="*/ 1453 w 872105"/>
                <a:gd name="connsiteY4" fmla="*/ 1430836 h 1447157"/>
                <a:gd name="connsiteX5" fmla="*/ 0 w 872105"/>
                <a:gd name="connsiteY5" fmla="*/ 1429997 h 1447157"/>
                <a:gd name="connsiteX6" fmla="*/ 786405 w 872105"/>
                <a:gd name="connsiteY6" fmla="*/ 67903 h 1447157"/>
                <a:gd name="connsiteX7" fmla="*/ 825609 w 872105"/>
                <a:gd name="connsiteY7" fmla="*/ 0 h 14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105" h="1447157">
                  <a:moveTo>
                    <a:pt x="825609" y="0"/>
                  </a:moveTo>
                  <a:lnTo>
                    <a:pt x="872105" y="0"/>
                  </a:lnTo>
                  <a:lnTo>
                    <a:pt x="868689" y="5916"/>
                  </a:lnTo>
                  <a:cubicBezTo>
                    <a:pt x="749817" y="211808"/>
                    <a:pt x="512074" y="623591"/>
                    <a:pt x="36588" y="1447157"/>
                  </a:cubicBezTo>
                  <a:cubicBezTo>
                    <a:pt x="24832" y="1442352"/>
                    <a:pt x="12350" y="1437128"/>
                    <a:pt x="1453" y="1430836"/>
                  </a:cubicBezTo>
                  <a:cubicBezTo>
                    <a:pt x="726" y="1430417"/>
                    <a:pt x="726" y="1430417"/>
                    <a:pt x="0" y="1429997"/>
                  </a:cubicBezTo>
                  <a:cubicBezTo>
                    <a:pt x="0" y="1429997"/>
                    <a:pt x="0" y="1429997"/>
                    <a:pt x="786405" y="67903"/>
                  </a:cubicBezTo>
                  <a:lnTo>
                    <a:pt x="82560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任意多边形 113"/>
            <p:cNvSpPr/>
            <p:nvPr>
              <p:custDataLst>
                <p:tags r:id="rId73"/>
              </p:custDataLst>
            </p:nvPr>
          </p:nvSpPr>
          <p:spPr>
            <a:xfrm>
              <a:off x="4214536" y="-15912"/>
              <a:ext cx="391182" cy="646209"/>
            </a:xfrm>
            <a:custGeom>
              <a:avLst/>
              <a:gdLst>
                <a:gd name="connsiteX0" fmla="*/ 855889 w 902384"/>
                <a:gd name="connsiteY0" fmla="*/ 0 h 1490685"/>
                <a:gd name="connsiteX1" fmla="*/ 902384 w 902384"/>
                <a:gd name="connsiteY1" fmla="*/ 0 h 1490685"/>
                <a:gd name="connsiteX2" fmla="*/ 897132 w 902384"/>
                <a:gd name="connsiteY2" fmla="*/ 9096 h 1490685"/>
                <a:gd name="connsiteX3" fmla="*/ 41736 w 902384"/>
                <a:gd name="connsiteY3" fmla="*/ 1490685 h 1490685"/>
                <a:gd name="connsiteX4" fmla="*/ 0 w 902384"/>
                <a:gd name="connsiteY4" fmla="*/ 1482442 h 1490685"/>
                <a:gd name="connsiteX5" fmla="*/ 780554 w 902384"/>
                <a:gd name="connsiteY5" fmla="*/ 130483 h 1490685"/>
                <a:gd name="connsiteX6" fmla="*/ 855889 w 902384"/>
                <a:gd name="connsiteY6" fmla="*/ 0 h 149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84" h="1490685">
                  <a:moveTo>
                    <a:pt x="855889" y="0"/>
                  </a:moveTo>
                  <a:lnTo>
                    <a:pt x="902384" y="0"/>
                  </a:lnTo>
                  <a:lnTo>
                    <a:pt x="897132" y="9096"/>
                  </a:lnTo>
                  <a:cubicBezTo>
                    <a:pt x="796618" y="183191"/>
                    <a:pt x="566871" y="581124"/>
                    <a:pt x="41736" y="1490685"/>
                  </a:cubicBezTo>
                  <a:cubicBezTo>
                    <a:pt x="26680" y="1489919"/>
                    <a:pt x="13340" y="1486181"/>
                    <a:pt x="0" y="1482442"/>
                  </a:cubicBezTo>
                  <a:cubicBezTo>
                    <a:pt x="0" y="1482442"/>
                    <a:pt x="0" y="1482442"/>
                    <a:pt x="780554" y="130483"/>
                  </a:cubicBezTo>
                  <a:lnTo>
                    <a:pt x="8558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112"/>
            <p:cNvSpPr/>
            <p:nvPr>
              <p:custDataLst>
                <p:tags r:id="rId74"/>
              </p:custDataLst>
            </p:nvPr>
          </p:nvSpPr>
          <p:spPr>
            <a:xfrm>
              <a:off x="4262766" y="-15912"/>
              <a:ext cx="401613" cy="660830"/>
            </a:xfrm>
            <a:custGeom>
              <a:avLst/>
              <a:gdLst>
                <a:gd name="connsiteX0" fmla="*/ 879952 w 926448"/>
                <a:gd name="connsiteY0" fmla="*/ 0 h 1524413"/>
                <a:gd name="connsiteX1" fmla="*/ 926448 w 926448"/>
                <a:gd name="connsiteY1" fmla="*/ 0 h 1524413"/>
                <a:gd name="connsiteX2" fmla="*/ 922230 w 926448"/>
                <a:gd name="connsiteY2" fmla="*/ 7306 h 1524413"/>
                <a:gd name="connsiteX3" fmla="*/ 47757 w 926448"/>
                <a:gd name="connsiteY3" fmla="*/ 1521937 h 1524413"/>
                <a:gd name="connsiteX4" fmla="*/ 0 w 926448"/>
                <a:gd name="connsiteY4" fmla="*/ 1524123 h 1524413"/>
                <a:gd name="connsiteX5" fmla="*/ 843482 w 926448"/>
                <a:gd name="connsiteY5" fmla="*/ 63168 h 1524413"/>
                <a:gd name="connsiteX6" fmla="*/ 879952 w 926448"/>
                <a:gd name="connsiteY6" fmla="*/ 0 h 152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448" h="1524413">
                  <a:moveTo>
                    <a:pt x="879952" y="0"/>
                  </a:moveTo>
                  <a:lnTo>
                    <a:pt x="926448" y="0"/>
                  </a:lnTo>
                  <a:lnTo>
                    <a:pt x="922230" y="7306"/>
                  </a:lnTo>
                  <a:cubicBezTo>
                    <a:pt x="861671" y="112197"/>
                    <a:pt x="667882" y="447850"/>
                    <a:pt x="47757" y="1521937"/>
                  </a:cubicBezTo>
                  <a:cubicBezTo>
                    <a:pt x="30979" y="1524154"/>
                    <a:pt x="15060" y="1524882"/>
                    <a:pt x="0" y="1524123"/>
                  </a:cubicBezTo>
                  <a:cubicBezTo>
                    <a:pt x="0" y="1524123"/>
                    <a:pt x="0" y="1524123"/>
                    <a:pt x="843482" y="63168"/>
                  </a:cubicBezTo>
                  <a:lnTo>
                    <a:pt x="879952"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任意多边形 111"/>
            <p:cNvSpPr/>
            <p:nvPr>
              <p:custDataLst>
                <p:tags r:id="rId75"/>
              </p:custDataLst>
            </p:nvPr>
          </p:nvSpPr>
          <p:spPr>
            <a:xfrm>
              <a:off x="4315229" y="-11749"/>
              <a:ext cx="392560" cy="667277"/>
            </a:xfrm>
            <a:custGeom>
              <a:avLst/>
              <a:gdLst>
                <a:gd name="connsiteX0" fmla="*/ 888707 w 905564"/>
                <a:gd name="connsiteY0" fmla="*/ 0 h 1539285"/>
                <a:gd name="connsiteX1" fmla="*/ 905564 w 905564"/>
                <a:gd name="connsiteY1" fmla="*/ 51334 h 1539285"/>
                <a:gd name="connsiteX2" fmla="*/ 52886 w 905564"/>
                <a:gd name="connsiteY2" fmla="*/ 1528217 h 1539285"/>
                <a:gd name="connsiteX3" fmla="*/ 0 w 905564"/>
                <a:gd name="connsiteY3" fmla="*/ 1539285 h 1539285"/>
                <a:gd name="connsiteX4" fmla="*/ 888707 w 905564"/>
                <a:gd name="connsiteY4" fmla="*/ 0 h 153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564" h="1539285">
                  <a:moveTo>
                    <a:pt x="888707" y="0"/>
                  </a:moveTo>
                  <a:cubicBezTo>
                    <a:pt x="895184" y="15625"/>
                    <a:pt x="900803" y="32737"/>
                    <a:pt x="905564" y="51334"/>
                  </a:cubicBezTo>
                  <a:cubicBezTo>
                    <a:pt x="905564" y="51334"/>
                    <a:pt x="905564" y="51334"/>
                    <a:pt x="52886" y="1528217"/>
                  </a:cubicBezTo>
                  <a:cubicBezTo>
                    <a:pt x="34399" y="1533392"/>
                    <a:pt x="16771" y="1537082"/>
                    <a:pt x="0" y="1539285"/>
                  </a:cubicBezTo>
                  <a:cubicBezTo>
                    <a:pt x="0" y="1539285"/>
                    <a:pt x="0" y="1539285"/>
                    <a:pt x="88870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任意多边形 110"/>
            <p:cNvSpPr/>
            <p:nvPr>
              <p:custDataLst>
                <p:tags r:id="rId76"/>
              </p:custDataLst>
            </p:nvPr>
          </p:nvSpPr>
          <p:spPr>
            <a:xfrm>
              <a:off x="4370490" y="33932"/>
              <a:ext cx="365354" cy="625948"/>
            </a:xfrm>
            <a:custGeom>
              <a:avLst/>
              <a:gdLst>
                <a:gd name="connsiteX0" fmla="*/ 833662 w 842804"/>
                <a:gd name="connsiteY0" fmla="*/ 0 h 1443945"/>
                <a:gd name="connsiteX1" fmla="*/ 842804 w 842804"/>
                <a:gd name="connsiteY1" fmla="*/ 64699 h 1443945"/>
                <a:gd name="connsiteX2" fmla="*/ 60602 w 842804"/>
                <a:gd name="connsiteY2" fmla="*/ 1419512 h 1443945"/>
                <a:gd name="connsiteX3" fmla="*/ 0 w 842804"/>
                <a:gd name="connsiteY3" fmla="*/ 1443945 h 1443945"/>
                <a:gd name="connsiteX4" fmla="*/ 833662 w 842804"/>
                <a:gd name="connsiteY4" fmla="*/ 0 h 144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804" h="1443945">
                  <a:moveTo>
                    <a:pt x="833662" y="0"/>
                  </a:moveTo>
                  <a:cubicBezTo>
                    <a:pt x="838294" y="20500"/>
                    <a:pt x="841341" y="42067"/>
                    <a:pt x="842804" y="64699"/>
                  </a:cubicBezTo>
                  <a:cubicBezTo>
                    <a:pt x="842804" y="64699"/>
                    <a:pt x="842804" y="64699"/>
                    <a:pt x="60602" y="1419512"/>
                  </a:cubicBezTo>
                  <a:cubicBezTo>
                    <a:pt x="40270" y="1429561"/>
                    <a:pt x="20070" y="1437706"/>
                    <a:pt x="0" y="1443945"/>
                  </a:cubicBezTo>
                  <a:cubicBezTo>
                    <a:pt x="0" y="1443945"/>
                    <a:pt x="0" y="1443945"/>
                    <a:pt x="833662"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109"/>
            <p:cNvSpPr/>
            <p:nvPr>
              <p:custDataLst>
                <p:tags r:id="rId77"/>
              </p:custDataLst>
            </p:nvPr>
          </p:nvSpPr>
          <p:spPr>
            <a:xfrm>
              <a:off x="4431035" y="87998"/>
              <a:ext cx="328880" cy="568619"/>
            </a:xfrm>
            <a:custGeom>
              <a:avLst/>
              <a:gdLst>
                <a:gd name="connsiteX0" fmla="*/ 757309 w 758666"/>
                <a:gd name="connsiteY0" fmla="*/ 0 h 1311698"/>
                <a:gd name="connsiteX1" fmla="*/ 756977 w 758666"/>
                <a:gd name="connsiteY1" fmla="*/ 81107 h 1311698"/>
                <a:gd name="connsiteX2" fmla="*/ 70075 w 758666"/>
                <a:gd name="connsiteY2" fmla="*/ 1270857 h 1311698"/>
                <a:gd name="connsiteX3" fmla="*/ 0 w 758666"/>
                <a:gd name="connsiteY3" fmla="*/ 1311698 h 1311698"/>
                <a:gd name="connsiteX4" fmla="*/ 757309 w 758666"/>
                <a:gd name="connsiteY4" fmla="*/ 0 h 13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66" h="1311698">
                  <a:moveTo>
                    <a:pt x="757309" y="0"/>
                  </a:moveTo>
                  <a:cubicBezTo>
                    <a:pt x="759356" y="24976"/>
                    <a:pt x="758959" y="52508"/>
                    <a:pt x="756977" y="81107"/>
                  </a:cubicBezTo>
                  <a:cubicBezTo>
                    <a:pt x="756977" y="81107"/>
                    <a:pt x="756977" y="81107"/>
                    <a:pt x="70075" y="1270857"/>
                  </a:cubicBezTo>
                  <a:cubicBezTo>
                    <a:pt x="46298" y="1286873"/>
                    <a:pt x="22653" y="1300983"/>
                    <a:pt x="0" y="1311698"/>
                  </a:cubicBezTo>
                  <a:cubicBezTo>
                    <a:pt x="0" y="1311698"/>
                    <a:pt x="0" y="1311698"/>
                    <a:pt x="757309"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8"/>
            <p:cNvSpPr/>
            <p:nvPr>
              <p:custDataLst>
                <p:tags r:id="rId78"/>
              </p:custDataLst>
            </p:nvPr>
          </p:nvSpPr>
          <p:spPr>
            <a:xfrm>
              <a:off x="4497739" y="152729"/>
              <a:ext cx="282878" cy="489959"/>
            </a:xfrm>
            <a:custGeom>
              <a:avLst/>
              <a:gdLst>
                <a:gd name="connsiteX0" fmla="*/ 652547 w 652547"/>
                <a:gd name="connsiteY0" fmla="*/ 0 h 1130245"/>
                <a:gd name="connsiteX1" fmla="*/ 636760 w 652547"/>
                <a:gd name="connsiteY1" fmla="*/ 107876 h 1130245"/>
                <a:gd name="connsiteX2" fmla="*/ 85530 w 652547"/>
                <a:gd name="connsiteY2" fmla="*/ 1062635 h 1130245"/>
                <a:gd name="connsiteX3" fmla="*/ 0 w 652547"/>
                <a:gd name="connsiteY3" fmla="*/ 1130245 h 1130245"/>
                <a:gd name="connsiteX4" fmla="*/ 652547 w 652547"/>
                <a:gd name="connsiteY4" fmla="*/ 0 h 1130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547" h="1130245">
                  <a:moveTo>
                    <a:pt x="652547" y="0"/>
                  </a:moveTo>
                  <a:cubicBezTo>
                    <a:pt x="648584" y="35387"/>
                    <a:pt x="643894" y="70354"/>
                    <a:pt x="636760" y="107876"/>
                  </a:cubicBezTo>
                  <a:cubicBezTo>
                    <a:pt x="636760" y="107876"/>
                    <a:pt x="636760" y="107876"/>
                    <a:pt x="85530" y="1062635"/>
                  </a:cubicBezTo>
                  <a:cubicBezTo>
                    <a:pt x="56601" y="1087574"/>
                    <a:pt x="28664" y="1109119"/>
                    <a:pt x="0" y="1130245"/>
                  </a:cubicBezTo>
                  <a:cubicBezTo>
                    <a:pt x="0" y="1130245"/>
                    <a:pt x="0" y="1130245"/>
                    <a:pt x="652547"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任意多边形 107"/>
            <p:cNvSpPr/>
            <p:nvPr>
              <p:custDataLst>
                <p:tags r:id="rId79"/>
              </p:custDataLst>
            </p:nvPr>
          </p:nvSpPr>
          <p:spPr>
            <a:xfrm>
              <a:off x="4574834" y="235459"/>
              <a:ext cx="216681" cy="375302"/>
            </a:xfrm>
            <a:custGeom>
              <a:avLst/>
              <a:gdLst>
                <a:gd name="connsiteX0" fmla="*/ 499843 w 499843"/>
                <a:gd name="connsiteY0" fmla="*/ 0 h 865752"/>
                <a:gd name="connsiteX1" fmla="*/ 449689 w 499843"/>
                <a:gd name="connsiteY1" fmla="*/ 167400 h 865752"/>
                <a:gd name="connsiteX2" fmla="*/ 119896 w 499843"/>
                <a:gd name="connsiteY2" fmla="*/ 738618 h 865752"/>
                <a:gd name="connsiteX3" fmla="*/ 0 w 499843"/>
                <a:gd name="connsiteY3" fmla="*/ 865752 h 865752"/>
                <a:gd name="connsiteX4" fmla="*/ 499843 w 499843"/>
                <a:gd name="connsiteY4" fmla="*/ 0 h 86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43" h="865752">
                  <a:moveTo>
                    <a:pt x="499843" y="0"/>
                  </a:moveTo>
                  <a:cubicBezTo>
                    <a:pt x="487022" y="54083"/>
                    <a:pt x="470304" y="109883"/>
                    <a:pt x="449689" y="167400"/>
                  </a:cubicBezTo>
                  <a:cubicBezTo>
                    <a:pt x="449689" y="167400"/>
                    <a:pt x="449689" y="167400"/>
                    <a:pt x="119896" y="738618"/>
                  </a:cubicBezTo>
                  <a:cubicBezTo>
                    <a:pt x="80393" y="785230"/>
                    <a:pt x="40427" y="827608"/>
                    <a:pt x="0" y="865752"/>
                  </a:cubicBezTo>
                  <a:cubicBezTo>
                    <a:pt x="0" y="865752"/>
                    <a:pt x="0" y="865752"/>
                    <a:pt x="499843" y="0"/>
                  </a:cubicBez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106"/>
            <p:cNvSpPr/>
            <p:nvPr>
              <p:custDataLst>
                <p:tags r:id="rId80"/>
              </p:custDataLst>
            </p:nvPr>
          </p:nvSpPr>
          <p:spPr>
            <a:xfrm>
              <a:off x="4680513" y="368466"/>
              <a:ext cx="91984" cy="159320"/>
            </a:xfrm>
            <a:custGeom>
              <a:avLst/>
              <a:gdLst>
                <a:gd name="connsiteX0" fmla="*/ 212189 w 212189"/>
                <a:gd name="connsiteY0" fmla="*/ 0 h 367522"/>
                <a:gd name="connsiteX1" fmla="*/ 127623 w 212189"/>
                <a:gd name="connsiteY1" fmla="*/ 196191 h 367522"/>
                <a:gd name="connsiteX2" fmla="*/ 0 w 212189"/>
                <a:gd name="connsiteY2" fmla="*/ 367522 h 367522"/>
                <a:gd name="connsiteX3" fmla="*/ 212189 w 212189"/>
                <a:gd name="connsiteY3" fmla="*/ 0 h 367522"/>
              </a:gdLst>
              <a:ahLst/>
              <a:cxnLst>
                <a:cxn ang="0">
                  <a:pos x="connsiteX0" y="connsiteY0"/>
                </a:cxn>
                <a:cxn ang="0">
                  <a:pos x="connsiteX1" y="connsiteY1"/>
                </a:cxn>
                <a:cxn ang="0">
                  <a:pos x="connsiteX2" y="connsiteY2"/>
                </a:cxn>
                <a:cxn ang="0">
                  <a:pos x="connsiteX3" y="connsiteY3"/>
                </a:cxn>
              </a:cxnLst>
              <a:rect l="l" t="t" r="r" b="b"/>
              <a:pathLst>
                <a:path w="212189" h="367522">
                  <a:moveTo>
                    <a:pt x="212189" y="0"/>
                  </a:moveTo>
                  <a:cubicBezTo>
                    <a:pt x="191805" y="67268"/>
                    <a:pt x="164414" y="132467"/>
                    <a:pt x="127623" y="196191"/>
                  </a:cubicBezTo>
                  <a:cubicBezTo>
                    <a:pt x="90832" y="259914"/>
                    <a:pt x="48064" y="316235"/>
                    <a:pt x="0" y="367522"/>
                  </a:cubicBezTo>
                  <a:lnTo>
                    <a:pt x="212189" y="0"/>
                  </a:lnTo>
                  <a:close/>
                </a:path>
              </a:pathLst>
            </a:cu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7" name="组合 86"/>
          <p:cNvGrpSpPr/>
          <p:nvPr>
            <p:custDataLst>
              <p:tags r:id="rId81"/>
            </p:custDataLst>
          </p:nvPr>
        </p:nvGrpSpPr>
        <p:grpSpPr>
          <a:xfrm rot="5400000" flipV="1">
            <a:off x="8242798" y="3217339"/>
            <a:ext cx="2499854" cy="423321"/>
            <a:chOff x="4846073" y="4928576"/>
            <a:chExt cx="2499854" cy="423321"/>
          </a:xfrm>
          <a:solidFill>
            <a:srgbClr val="B8CD32"/>
          </a:solidFill>
        </p:grpSpPr>
        <p:cxnSp>
          <p:nvCxnSpPr>
            <p:cNvPr id="88" name="直接连接符 87"/>
            <p:cNvCxnSpPr/>
            <p:nvPr>
              <p:custDataLst>
                <p:tags r:id="rId82"/>
              </p:custDataLst>
            </p:nvPr>
          </p:nvCxnSpPr>
          <p:spPr>
            <a:xfrm flipV="1">
              <a:off x="7345927"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custDataLst>
                <p:tags r:id="rId83"/>
              </p:custDataLst>
            </p:nvPr>
          </p:nvCxnSpPr>
          <p:spPr>
            <a:xfrm rot="10800000">
              <a:off x="4846074" y="5258793"/>
              <a:ext cx="2499853" cy="0"/>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custDataLst>
                <p:tags r:id="rId84"/>
              </p:custDataLst>
            </p:nvPr>
          </p:nvCxnSpPr>
          <p:spPr>
            <a:xfrm flipV="1">
              <a:off x="4846073" y="4928576"/>
              <a:ext cx="0" cy="423321"/>
            </a:xfrm>
            <a:prstGeom prst="line">
              <a:avLst/>
            </a:prstGeom>
            <a:grpFill/>
            <a:ln w="1905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custDataLst>
              <p:tags r:id="rId85"/>
            </p:custDataLst>
          </p:nvPr>
        </p:nvGrpSpPr>
        <p:grpSpPr>
          <a:xfrm rot="5400000">
            <a:off x="1559700" y="3106989"/>
            <a:ext cx="2499854" cy="644021"/>
            <a:chOff x="4846073" y="4936838"/>
            <a:chExt cx="2499854" cy="644021"/>
          </a:xfrm>
        </p:grpSpPr>
        <p:cxnSp>
          <p:nvCxnSpPr>
            <p:cNvPr id="92" name="直接连接符 91"/>
            <p:cNvCxnSpPr/>
            <p:nvPr>
              <p:custDataLst>
                <p:tags r:id="rId86"/>
              </p:custDataLst>
            </p:nvPr>
          </p:nvCxnSpPr>
          <p:spPr>
            <a:xfrm flipV="1">
              <a:off x="7345927"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87"/>
              </p:custDataLst>
            </p:nvPr>
          </p:nvCxnSpPr>
          <p:spPr>
            <a:xfrm rot="10800000">
              <a:off x="4846074" y="5487382"/>
              <a:ext cx="2499853" cy="0"/>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88"/>
              </p:custDataLst>
            </p:nvPr>
          </p:nvCxnSpPr>
          <p:spPr>
            <a:xfrm flipV="1">
              <a:off x="4846073" y="4936838"/>
              <a:ext cx="0" cy="644021"/>
            </a:xfrm>
            <a:prstGeom prst="line">
              <a:avLst/>
            </a:prstGeom>
            <a:ln w="1905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hasCustomPrompt="1"/>
            <p:custDataLst>
              <p:tags r:id="rId89"/>
            </p:custDataLst>
          </p:nvPr>
        </p:nvSpPr>
        <p:spPr>
          <a:xfrm>
            <a:off x="3376054" y="2898183"/>
            <a:ext cx="5439892" cy="1061634"/>
          </a:xfrm>
        </p:spPr>
        <p:txBody>
          <a:bodyPr anchor="b">
            <a:normAutofit/>
          </a:bodyPr>
          <a:lstStyle>
            <a:lvl1pPr algn="ctr">
              <a:defRPr sz="4400">
                <a:solidFill>
                  <a:schemeClr val="tx2"/>
                </a:solidFill>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90"/>
            </p:custDataLst>
          </p:nvPr>
        </p:nvSpPr>
        <p:spPr>
          <a:xfrm>
            <a:off x="3376054" y="4047036"/>
            <a:ext cx="5439892" cy="862218"/>
          </a:xfrm>
        </p:spPr>
        <p:txBody>
          <a:bodyPr>
            <a:normAutofit/>
          </a:bodyPr>
          <a:lstStyle>
            <a:lvl1pPr marL="0" indent="0" algn="ctr">
              <a:buNone/>
              <a:defRPr sz="2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custDataLst>
              <p:tags r:id="rId91"/>
            </p:custDataLst>
          </p:nvPr>
        </p:nvSpPr>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2"/>
            </p:custDataLst>
          </p:nvPr>
        </p:nvSpPr>
        <p:spPr/>
        <p:txBody>
          <a:bodyPr/>
          <a:lstStyle>
            <a:lvl1pPr>
              <a:defRPr>
                <a:solidFill>
                  <a:schemeClr val="bg1">
                    <a:lumMod val="50000"/>
                  </a:schemeClr>
                </a:solidFill>
              </a:defRPr>
            </a:lvl1pPr>
          </a:lstStyle>
          <a:p>
            <a:endParaRPr lang="zh-CN" altLang="en-US"/>
          </a:p>
        </p:txBody>
      </p:sp>
      <p:sp>
        <p:nvSpPr>
          <p:cNvPr id="6" name="灯片编号占位符 5"/>
          <p:cNvSpPr>
            <a:spLocks noGrp="1"/>
          </p:cNvSpPr>
          <p:nvPr>
            <p:ph type="sldNum" sz="quarter" idx="12"/>
            <p:custDataLst>
              <p:tags r:id="rId93"/>
            </p:custDataLst>
          </p:nvPr>
        </p:nvSpPr>
        <p:spPr/>
        <p:txBody>
          <a:bodyPr/>
          <a:lstStyle>
            <a:lvl1pPr>
              <a:defRPr>
                <a:solidFill>
                  <a:schemeClr val="bg1">
                    <a:lumMod val="50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3887" y="406800"/>
            <a:ext cx="10944226" cy="863600"/>
          </a:xfrm>
        </p:spPr>
        <p:txBody>
          <a:bodyPr>
            <a:normAutofit/>
          </a:bodyPr>
          <a:lstStyle>
            <a:lvl1pPr>
              <a:defRPr sz="2800"/>
            </a:lvl1pPr>
          </a:lstStyle>
          <a:p>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23888" y="1414800"/>
            <a:ext cx="5400000" cy="4896000"/>
          </a:xfrm>
        </p:spPr>
        <p:txBody>
          <a:bodyPr vert="horz" lIns="91440" tIns="45720" rIns="91440" bIns="45720" rtlCol="0">
            <a:normAutofit/>
          </a:bodyPr>
          <a:lstStyle>
            <a:lvl1pPr>
              <a:defRPr lang="zh-CN" altLang="en-US" dirty="0"/>
            </a:lvl1pPr>
            <a:lvl2pPr>
              <a:defRPr lang="zh-CN" altLang="en-US" dirty="0"/>
            </a:lvl2pPr>
            <a:lvl3pPr>
              <a:defRPr lang="zh-CN" altLang="en-US" dirty="0"/>
            </a:lvl3pPr>
            <a:lvl4pPr>
              <a:defRPr lang="zh-CN" altLang="en-US" dirty="0"/>
            </a:lvl4pPr>
            <a:lvl5pPr>
              <a:defRPr lang="zh-CN" altLang="en-US" dirty="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p:custDataLst>
              <p:tags r:id="rId4"/>
            </p:custDataLst>
          </p:nvPr>
        </p:nvSpPr>
        <p:spPr>
          <a:xfrm>
            <a:off x="6168114" y="1414800"/>
            <a:ext cx="5400000" cy="4896000"/>
          </a:xfrm>
        </p:spPr>
        <p:txBody>
          <a:bodyPr>
            <a:normAutofit/>
          </a:bodyPr>
          <a:lstStyle>
            <a:lvl1pPr>
              <a:defRPr sz="1600"/>
            </a:lvl1pPr>
            <a:lvl2pPr>
              <a:defRPr sz="1600"/>
            </a:lvl2pPr>
            <a:lvl3pPr>
              <a:defRPr sz="16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3888" y="406800"/>
            <a:ext cx="10944225" cy="864000"/>
          </a:xfrm>
        </p:spPr>
        <p:txBody>
          <a:bodyPr>
            <a:normAutofit/>
          </a:bodyPr>
          <a:lstStyle>
            <a:lvl1pPr>
              <a:defRPr sz="2800"/>
            </a:lvl1pPr>
          </a:lstStyle>
          <a:p>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23887" y="1414799"/>
            <a:ext cx="5400000" cy="862537"/>
          </a:xfrm>
        </p:spPr>
        <p:txBody>
          <a:bodyPr anchor="b"/>
          <a:lstStyle>
            <a:lvl1pPr marL="0" indent="0">
              <a:buNone/>
              <a:defRPr sz="2400" b="1"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623887" y="2424217"/>
            <a:ext cx="5400000" cy="3888000"/>
          </a:xfrm>
        </p:spPr>
        <p:txBody>
          <a:bodyPr>
            <a:normAutofit/>
          </a:bodyPr>
          <a:lstStyle>
            <a:lvl1pPr>
              <a:defRPr sz="1600"/>
            </a:lvl1pPr>
            <a:lvl2pPr>
              <a:defRPr sz="1600"/>
            </a:lvl2pPr>
            <a:lvl3pPr>
              <a:defRPr sz="16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文本占位符 4"/>
          <p:cNvSpPr>
            <a:spLocks noGrp="1"/>
          </p:cNvSpPr>
          <p:nvPr>
            <p:ph type="body" sz="quarter" idx="3"/>
            <p:custDataLst>
              <p:tags r:id="rId5"/>
            </p:custDataLst>
          </p:nvPr>
        </p:nvSpPr>
        <p:spPr>
          <a:xfrm>
            <a:off x="6166800" y="1414799"/>
            <a:ext cx="5400000" cy="862537"/>
          </a:xfrm>
        </p:spPr>
        <p:txBody>
          <a:bodyPr anchor="b"/>
          <a:lstStyle>
            <a:lvl1pPr marL="0" indent="0">
              <a:buNone/>
              <a:defRPr sz="2400" b="1"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66800" y="2424217"/>
            <a:ext cx="5400000" cy="3888000"/>
          </a:xfrm>
        </p:spPr>
        <p:txBody>
          <a:bodyPr>
            <a:normAutofit/>
          </a:bodyPr>
          <a:lstStyle>
            <a:lvl1pPr>
              <a:defRPr sz="1600"/>
            </a:lvl1pPr>
            <a:lvl2pPr>
              <a:defRPr sz="1600"/>
            </a:lvl2pPr>
            <a:lvl3pPr>
              <a:defRPr sz="1600"/>
            </a:lvl3pPr>
            <a:lvl4pPr>
              <a:defRPr sz="1600"/>
            </a:lvl4pPr>
            <a:lvl5pPr>
              <a:defRPr sz="160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lvl1pPr>
              <a:defRPr sz="2800"/>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23887" y="406800"/>
            <a:ext cx="10944225" cy="863601"/>
          </a:xfrm>
        </p:spPr>
        <p:txBody>
          <a:bodyPr anchor="ctr" anchorCtr="0">
            <a:normAutofit/>
          </a:bodyPr>
          <a:lstStyle>
            <a:lvl1pPr>
              <a:defRPr sz="2800"/>
            </a:lvl1pPr>
          </a:lstStyle>
          <a:p>
            <a:r>
              <a:rPr lang="zh-CN" altLang="en-US"/>
              <a:t>单击此处编辑母版标题样式</a:t>
            </a:r>
            <a:endParaRPr lang="zh-CN" altLang="en-US" dirty="0"/>
          </a:p>
        </p:txBody>
      </p:sp>
      <p:sp>
        <p:nvSpPr>
          <p:cNvPr id="3" name="图片占位符 2"/>
          <p:cNvSpPr>
            <a:spLocks noGrp="1"/>
          </p:cNvSpPr>
          <p:nvPr>
            <p:ph type="pic" idx="1"/>
            <p:custDataLst>
              <p:tags r:id="rId3"/>
            </p:custDataLst>
          </p:nvPr>
        </p:nvSpPr>
        <p:spPr>
          <a:xfrm>
            <a:off x="622800" y="1412875"/>
            <a:ext cx="6913236" cy="4895937"/>
          </a:xfrm>
        </p:spPr>
        <p:txBody>
          <a:bodyPr>
            <a:normAutofit/>
          </a:bodyPr>
          <a:lstStyle>
            <a:lvl1pPr marL="0" indent="0">
              <a:buNone/>
              <a:defRPr sz="3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dirty="0"/>
          </a:p>
        </p:txBody>
      </p:sp>
      <p:sp>
        <p:nvSpPr>
          <p:cNvPr id="4" name="文本占位符 3"/>
          <p:cNvSpPr>
            <a:spLocks noGrp="1"/>
          </p:cNvSpPr>
          <p:nvPr>
            <p:ph type="body" sz="half" idx="2"/>
            <p:custDataLst>
              <p:tags r:id="rId4"/>
            </p:custDataLst>
          </p:nvPr>
        </p:nvSpPr>
        <p:spPr>
          <a:xfrm>
            <a:off x="7680960" y="1414800"/>
            <a:ext cx="3887971" cy="4895937"/>
          </a:xfrm>
        </p:spPr>
        <p:txBody>
          <a:bodyPr>
            <a:normAutofit/>
          </a:bodyPr>
          <a:lstStyle>
            <a:lvl1pPr marL="285750" indent="-285750">
              <a:buFont typeface="Arial" panose="020B0604020202020204" pitchFamily="34" charset="0"/>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199688" y="406800"/>
            <a:ext cx="1368424" cy="5903913"/>
          </a:xfrm>
        </p:spPr>
        <p:txBody>
          <a:bodyPr vert="eaVert" anchor="ctr">
            <a:normAutofit/>
          </a:bodyPr>
          <a:lstStyle>
            <a:lvl1pPr>
              <a:defRPr sz="3200"/>
            </a:lvl1pPr>
          </a:lstStyle>
          <a:p>
            <a:r>
              <a:rPr lang="zh-CN" altLang="en-US"/>
              <a:t>单击此处编辑母版标题样式</a:t>
            </a:r>
            <a:endParaRPr lang="zh-CN" altLang="en-US" dirty="0"/>
          </a:p>
        </p:txBody>
      </p:sp>
      <p:sp>
        <p:nvSpPr>
          <p:cNvPr id="3" name="竖排文字占位符 2"/>
          <p:cNvSpPr>
            <a:spLocks noGrp="1"/>
          </p:cNvSpPr>
          <p:nvPr>
            <p:ph type="body" orient="vert" idx="1"/>
            <p:custDataLst>
              <p:tags r:id="rId3"/>
            </p:custDataLst>
          </p:nvPr>
        </p:nvSpPr>
        <p:spPr>
          <a:xfrm>
            <a:off x="623887" y="406800"/>
            <a:ext cx="9432926" cy="590391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344.xml"/><Relationship Id="rId16" Type="http://schemas.openxmlformats.org/officeDocument/2006/relationships/tags" Target="../tags/tag343.xml"/><Relationship Id="rId15" Type="http://schemas.openxmlformats.org/officeDocument/2006/relationships/tags" Target="../tags/tag342.xml"/><Relationship Id="rId14" Type="http://schemas.openxmlformats.org/officeDocument/2006/relationships/tags" Target="../tags/tag341.xml"/><Relationship Id="rId13" Type="http://schemas.openxmlformats.org/officeDocument/2006/relationships/tags" Target="../tags/tag340.xml"/><Relationship Id="rId12" Type="http://schemas.openxmlformats.org/officeDocument/2006/relationships/tags" Target="../tags/tag33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3888" y="407239"/>
            <a:ext cx="10944225" cy="864000"/>
          </a:xfrm>
          <a:prstGeom prst="rect">
            <a:avLst/>
          </a:prstGeom>
        </p:spPr>
        <p:txBody>
          <a:bodyPr vert="horz" lIns="91440" tIns="45720" rIns="91440" bIns="4680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23888" y="1414800"/>
            <a:ext cx="10944225" cy="4895850"/>
          </a:xfrm>
          <a:prstGeom prst="rect">
            <a:avLst/>
          </a:prstGeom>
        </p:spPr>
        <p:txBody>
          <a:bodyPr vert="horz" lIns="91440" tIns="45720" rIns="9144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680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680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680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2800" b="1" kern="1200" spc="0" baseline="0">
          <a:solidFill>
            <a:schemeClr val="tx1">
              <a:lumMod val="85000"/>
              <a:lumOff val="15000"/>
            </a:schemeClr>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spc="0" baseline="0">
          <a:solidFill>
            <a:schemeClr val="tx1">
              <a:lumMod val="85000"/>
              <a:lumOff val="15000"/>
            </a:schemeClr>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spc="0" baseline="0">
          <a:solidFill>
            <a:schemeClr val="tx1">
              <a:lumMod val="85000"/>
              <a:lumOff val="15000"/>
            </a:schemeClr>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0" baseline="0">
          <a:solidFill>
            <a:schemeClr val="tx1">
              <a:lumMod val="85000"/>
              <a:lumOff val="15000"/>
            </a:schemeClr>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spc="0" baseline="0">
          <a:solidFill>
            <a:schemeClr val="tx1">
              <a:lumMod val="85000"/>
              <a:lumOff val="15000"/>
            </a:schemeClr>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spc="0" baseline="0">
          <a:solidFill>
            <a:schemeClr val="tx1">
              <a:lumMod val="85000"/>
              <a:lumOff val="15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54.xml"/><Relationship Id="rId3" Type="http://schemas.openxmlformats.org/officeDocument/2006/relationships/tags" Target="../tags/tag353.xml"/><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5.xml"/><Relationship Id="rId2" Type="http://schemas.openxmlformats.org/officeDocument/2006/relationships/image" Target="../media/image17.png"/><Relationship Id="rId1" Type="http://schemas.openxmlformats.org/officeDocument/2006/relationships/chart" Target="../charts/chart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48.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6.xml"/><Relationship Id="rId1"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woshipm.com/ai/2102501.html/comment-page-1" TargetMode="Externa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hyperlink" Target="http://www.woshipm.com/ai/2102501.html/comment-page-1" TargetMode="Externa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5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6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9.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372.xml"/><Relationship Id="rId1" Type="http://schemas.openxmlformats.org/officeDocument/2006/relationships/tags" Target="../tags/tag363.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7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1.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2.xml"/><Relationship Id="rId2" Type="http://schemas.openxmlformats.org/officeDocument/2006/relationships/image" Target="../media/image23.GIF"/><Relationship Id="rId1" Type="http://schemas.openxmlformats.org/officeDocument/2006/relationships/image" Target="../media/image22.GI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83.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384.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5.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0.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8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7.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8.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3.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39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ctrTitle"/>
            <p:custDataLst>
              <p:tags r:id="rId1"/>
            </p:custDataLst>
          </p:nvPr>
        </p:nvSpPr>
        <p:spPr/>
        <p:txBody>
          <a:bodyPr>
            <a:normAutofit fontScale="90000"/>
          </a:bodyPr>
          <a:p>
            <a:r>
              <a:rPr lang="zh-CN" altLang="en-US" dirty="0"/>
              <a:t>机器学习前沿技术</a:t>
            </a:r>
            <a:endParaRPr lang="zh-CN" altLang="en-US" dirty="0"/>
          </a:p>
        </p:txBody>
      </p:sp>
      <p:sp>
        <p:nvSpPr>
          <p:cNvPr id="22" name="副标题 21"/>
          <p:cNvSpPr>
            <a:spLocks noGrp="1"/>
          </p:cNvSpPr>
          <p:nvPr>
            <p:ph type="subTitle" idx="1"/>
            <p:custDataLst>
              <p:tags r:id="rId2"/>
            </p:custDataLst>
          </p:nvPr>
        </p:nvSpPr>
        <p:spPr>
          <a:xfrm>
            <a:off x="3684270" y="3791585"/>
            <a:ext cx="4687570" cy="482600"/>
          </a:xfrm>
        </p:spPr>
        <p:txBody>
          <a:bodyPr/>
          <a:p>
            <a:r>
              <a:rPr lang="zh-CN" altLang="en-US" dirty="0"/>
              <a:t>机器学习</a:t>
            </a:r>
            <a:r>
              <a:rPr lang="zh-CN" altLang="en-US" dirty="0"/>
              <a:t>前沿概述</a:t>
            </a:r>
            <a:endParaRPr lang="zh-CN" altLang="en-US"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研究步骤</a:t>
            </a:r>
            <a:endParaRPr lang="zh-CN" altLang="en-US" dirty="0"/>
          </a:p>
        </p:txBody>
      </p:sp>
      <p:sp>
        <p:nvSpPr>
          <p:cNvPr id="3" name="内容占位符 2"/>
          <p:cNvSpPr>
            <a:spLocks noGrp="1"/>
          </p:cNvSpPr>
          <p:nvPr>
            <p:ph idx="1"/>
          </p:nvPr>
        </p:nvSpPr>
        <p:spPr>
          <a:xfrm>
            <a:off x="582104" y="1514246"/>
            <a:ext cx="11027791" cy="1914754"/>
          </a:xfrm>
        </p:spPr>
        <p:txBody>
          <a:bodyPr>
            <a:normAutofit/>
          </a:bodyPr>
          <a:lstStyle/>
          <a:p>
            <a:pPr>
              <a:lnSpc>
                <a:spcPct val="100000"/>
              </a:lnSpc>
            </a:pPr>
            <a:r>
              <a:rPr lang="en-US" altLang="zh-CN" sz="1800" dirty="0"/>
              <a:t>Step1</a:t>
            </a:r>
            <a:r>
              <a:rPr lang="zh-CN" altLang="en-US" sz="1800" dirty="0"/>
              <a:t>：用</a:t>
            </a:r>
            <a:r>
              <a:rPr lang="zh-CN" altLang="en-US" sz="1800" b="1" dirty="0"/>
              <a:t>弹性网</a:t>
            </a:r>
            <a:r>
              <a:rPr lang="en-US" altLang="zh-CN" sz="1800" b="1" dirty="0"/>
              <a:t>(elastic net)</a:t>
            </a:r>
            <a:r>
              <a:rPr lang="zh-CN" altLang="en-US" sz="1800" dirty="0"/>
              <a:t>的正则化方法</a:t>
            </a:r>
            <a:r>
              <a:rPr lang="en-US" altLang="zh-CN" sz="1800" dirty="0"/>
              <a:t>(regularization)</a:t>
            </a:r>
            <a:r>
              <a:rPr lang="zh-CN" altLang="en-US" sz="1800" dirty="0"/>
              <a:t>对手机数据中的几千个变量进行变量选择。</a:t>
            </a:r>
            <a:endParaRPr lang="zh-CN" altLang="en-US" sz="1800" dirty="0"/>
          </a:p>
          <a:p>
            <a:pPr>
              <a:lnSpc>
                <a:spcPct val="100000"/>
              </a:lnSpc>
            </a:pPr>
            <a:r>
              <a:rPr lang="en-US" altLang="zh-CN" sz="1800" dirty="0"/>
              <a:t>Step2</a:t>
            </a:r>
            <a:r>
              <a:rPr lang="zh-CN" altLang="en-US" sz="1800" dirty="0"/>
              <a:t>：然后运用</a:t>
            </a:r>
            <a:r>
              <a:rPr lang="zh-CN" altLang="en-US" sz="1800" b="1" dirty="0"/>
              <a:t>交叉验证（</a:t>
            </a:r>
            <a:r>
              <a:rPr lang="en-US" altLang="zh-CN" sz="1800" b="1" dirty="0"/>
              <a:t>cross validation</a:t>
            </a:r>
            <a:r>
              <a:rPr lang="zh-CN" altLang="en-US" sz="1800" b="1" dirty="0"/>
              <a:t>）</a:t>
            </a:r>
            <a:r>
              <a:rPr lang="zh-CN" altLang="en-US" sz="1800" dirty="0"/>
              <a:t>的方法避免过度拟合，获得模型。</a:t>
            </a:r>
            <a:endParaRPr lang="zh-CN" altLang="en-US" sz="1800" dirty="0"/>
          </a:p>
          <a:p>
            <a:pPr>
              <a:lnSpc>
                <a:spcPct val="100000"/>
              </a:lnSpc>
            </a:pPr>
            <a:r>
              <a:rPr lang="en-US" altLang="zh-CN" sz="1800" dirty="0"/>
              <a:t>Step3</a:t>
            </a:r>
            <a:r>
              <a:rPr lang="zh-CN" altLang="en-US" sz="1800" dirty="0"/>
              <a:t>：之后套用模型</a:t>
            </a:r>
            <a:r>
              <a:rPr lang="zh-CN" altLang="en-US" sz="1800" b="1" dirty="0"/>
              <a:t>预测</a:t>
            </a:r>
            <a:r>
              <a:rPr lang="zh-CN" altLang="en-US" sz="1800" dirty="0"/>
              <a:t>有手机数据但是没有问卷数据的人群的财富情况。</a:t>
            </a:r>
            <a:endParaRPr lang="en-US" altLang="zh-CN" sz="1800" dirty="0"/>
          </a:p>
          <a:p>
            <a:pPr>
              <a:lnSpc>
                <a:spcPct val="100000"/>
              </a:lnSpc>
            </a:pPr>
            <a:r>
              <a:rPr lang="en-US" altLang="zh-CN" sz="1800" dirty="0"/>
              <a:t>Step4</a:t>
            </a:r>
            <a:r>
              <a:rPr lang="zh-CN" altLang="en-US" sz="1800" dirty="0"/>
              <a:t>：将政府官方数据（即</a:t>
            </a:r>
            <a:r>
              <a:rPr lang="en-US" altLang="zh-CN" sz="1800" dirty="0"/>
              <a:t>DHS</a:t>
            </a:r>
            <a:r>
              <a:rPr lang="zh-CN" altLang="en-US" sz="1800" dirty="0"/>
              <a:t>）中得出的</a:t>
            </a:r>
            <a:r>
              <a:rPr lang="en-US" altLang="zh-CN" sz="1800" b="1" dirty="0"/>
              <a:t>30</a:t>
            </a:r>
            <a:r>
              <a:rPr lang="zh-CN" altLang="en-US" sz="1800" b="1" dirty="0"/>
              <a:t>个地区的财富分布</a:t>
            </a:r>
            <a:r>
              <a:rPr lang="zh-CN" altLang="en-US" sz="1800" dirty="0"/>
              <a:t>作为</a:t>
            </a:r>
            <a:r>
              <a:rPr lang="zh-CN" altLang="en-US" sz="1800" b="1" dirty="0"/>
              <a:t>真值</a:t>
            </a:r>
            <a:r>
              <a:rPr lang="en-US" altLang="zh-CN" sz="1800" b="1" dirty="0"/>
              <a:t>(ground truth)</a:t>
            </a:r>
            <a:r>
              <a:rPr lang="zh-CN" altLang="en-US" sz="1800" dirty="0"/>
              <a:t>，与第三步中得出的每个</a:t>
            </a:r>
            <a:r>
              <a:rPr lang="zh-CN" altLang="en-US" sz="1800" b="1" dirty="0"/>
              <a:t>地区的财富分布</a:t>
            </a:r>
            <a:r>
              <a:rPr lang="zh-CN" altLang="en-US" sz="1800" dirty="0"/>
              <a:t>相对比。下图即为研究结果，</a:t>
            </a:r>
            <a:r>
              <a:rPr lang="zh-CN" altLang="en-US" sz="1800" dirty="0">
                <a:latin typeface="-apple-system"/>
              </a:rPr>
              <a:t>颜色越深的地方经济水平越发达。</a:t>
            </a:r>
            <a:endParaRPr lang="zh-CN" altLang="en-US" sz="1800" dirty="0"/>
          </a:p>
          <a:p>
            <a:pPr>
              <a:lnSpc>
                <a:spcPct val="100000"/>
              </a:lnSpc>
            </a:pPr>
            <a:endParaRPr lang="zh-CN" altLang="en-US" sz="1800" dirty="0"/>
          </a:p>
        </p:txBody>
      </p:sp>
      <p:sp>
        <p:nvSpPr>
          <p:cNvPr id="4" name="矩形 3"/>
          <p:cNvSpPr/>
          <p:nvPr/>
        </p:nvSpPr>
        <p:spPr>
          <a:xfrm>
            <a:off x="7899666" y="3866426"/>
            <a:ext cx="3948654" cy="1477328"/>
          </a:xfrm>
          <a:prstGeom prst="rect">
            <a:avLst/>
          </a:prstGeom>
        </p:spPr>
        <p:txBody>
          <a:bodyPr wrap="square">
            <a:spAutoFit/>
          </a:bodyPr>
          <a:lstStyle/>
          <a:p>
            <a:pPr marL="285750" indent="-285750">
              <a:buFont typeface="Arial" panose="020B0604020202020204" pitchFamily="34" charset="0"/>
              <a:buChar char="•"/>
            </a:pPr>
            <a:r>
              <a:rPr lang="zh-CN" altLang="en-US" dirty="0">
                <a:solidFill>
                  <a:schemeClr val="tx1">
                    <a:lumMod val="65000"/>
                    <a:lumOff val="35000"/>
                  </a:schemeClr>
                </a:solidFill>
                <a:latin typeface="-apple-system"/>
              </a:rPr>
              <a:t>图</a:t>
            </a:r>
            <a:r>
              <a:rPr lang="en-US" altLang="zh-CN" dirty="0">
                <a:solidFill>
                  <a:schemeClr val="tx1">
                    <a:lumMod val="65000"/>
                    <a:lumOff val="35000"/>
                  </a:schemeClr>
                </a:solidFill>
                <a:latin typeface="-apple-system"/>
              </a:rPr>
              <a:t>A</a:t>
            </a:r>
            <a:r>
              <a:rPr lang="zh-CN" altLang="en-US" dirty="0">
                <a:solidFill>
                  <a:schemeClr val="tx1">
                    <a:lumMod val="65000"/>
                    <a:lumOff val="35000"/>
                  </a:schemeClr>
                </a:solidFill>
                <a:latin typeface="-apple-system"/>
              </a:rPr>
              <a:t>：依据</a:t>
            </a:r>
            <a:r>
              <a:rPr lang="en-US" altLang="zh-CN" dirty="0">
                <a:solidFill>
                  <a:schemeClr val="tx1">
                    <a:lumMod val="65000"/>
                    <a:lumOff val="35000"/>
                  </a:schemeClr>
                </a:solidFill>
                <a:latin typeface="-apple-system"/>
              </a:rPr>
              <a:t>2009</a:t>
            </a:r>
            <a:r>
              <a:rPr lang="zh-CN" altLang="en-US" dirty="0">
                <a:solidFill>
                  <a:schemeClr val="tx1">
                    <a:lumMod val="65000"/>
                    <a:lumOff val="35000"/>
                  </a:schemeClr>
                </a:solidFill>
                <a:latin typeface="-apple-system"/>
              </a:rPr>
              <a:t>年卢旺达手机数据做出的全境经济水平预测。</a:t>
            </a:r>
            <a:endParaRPr lang="en-US" altLang="zh-CN" dirty="0">
              <a:solidFill>
                <a:schemeClr val="tx1">
                  <a:lumMod val="65000"/>
                  <a:lumOff val="35000"/>
                </a:schemeClr>
              </a:solidFill>
              <a:latin typeface="-apple-system"/>
            </a:endParaRPr>
          </a:p>
          <a:p>
            <a:pPr marL="285750" indent="-285750">
              <a:buFont typeface="Arial" panose="020B0604020202020204" pitchFamily="34" charset="0"/>
              <a:buChar char="•"/>
            </a:pPr>
            <a:r>
              <a:rPr lang="zh-CN" altLang="en-US" dirty="0">
                <a:solidFill>
                  <a:schemeClr val="tx1">
                    <a:lumMod val="65000"/>
                    <a:lumOff val="35000"/>
                  </a:schemeClr>
                </a:solidFill>
                <a:latin typeface="-apple-system"/>
              </a:rPr>
              <a:t>图</a:t>
            </a:r>
            <a:r>
              <a:rPr lang="en-US" altLang="zh-CN" dirty="0">
                <a:solidFill>
                  <a:schemeClr val="tx1">
                    <a:lumMod val="65000"/>
                    <a:lumOff val="35000"/>
                  </a:schemeClr>
                </a:solidFill>
                <a:latin typeface="-apple-system"/>
              </a:rPr>
              <a:t>B</a:t>
            </a:r>
            <a:r>
              <a:rPr lang="zh-CN" altLang="en-US" dirty="0">
                <a:solidFill>
                  <a:schemeClr val="tx1">
                    <a:lumMod val="65000"/>
                    <a:lumOff val="35000"/>
                  </a:schemeClr>
                </a:solidFill>
                <a:latin typeface="-apple-system"/>
              </a:rPr>
              <a:t>：</a:t>
            </a:r>
            <a:r>
              <a:rPr lang="en-US" altLang="zh-CN" dirty="0">
                <a:solidFill>
                  <a:schemeClr val="tx1">
                    <a:lumMod val="65000"/>
                    <a:lumOff val="35000"/>
                  </a:schemeClr>
                </a:solidFill>
                <a:latin typeface="-apple-system"/>
              </a:rPr>
              <a:t>2010</a:t>
            </a:r>
            <a:r>
              <a:rPr lang="zh-CN" altLang="en-US" dirty="0">
                <a:solidFill>
                  <a:schemeClr val="tx1">
                    <a:lumMod val="65000"/>
                    <a:lumOff val="35000"/>
                  </a:schemeClr>
                </a:solidFill>
                <a:latin typeface="-apple-system"/>
              </a:rPr>
              <a:t>年卢旺达政府对全国</a:t>
            </a:r>
            <a:r>
              <a:rPr lang="en-US" altLang="zh-CN" dirty="0">
                <a:solidFill>
                  <a:schemeClr val="tx1">
                    <a:lumMod val="65000"/>
                    <a:lumOff val="35000"/>
                  </a:schemeClr>
                </a:solidFill>
                <a:latin typeface="-apple-system"/>
              </a:rPr>
              <a:t>12,792</a:t>
            </a:r>
            <a:r>
              <a:rPr lang="zh-CN" altLang="en-US" dirty="0">
                <a:solidFill>
                  <a:schemeClr val="tx1">
                    <a:lumMod val="65000"/>
                    <a:lumOff val="35000"/>
                  </a:schemeClr>
                </a:solidFill>
                <a:latin typeface="-apple-system"/>
              </a:rPr>
              <a:t>户居民进行经济调查的结果。</a:t>
            </a:r>
            <a:endParaRPr lang="en-US" altLang="zh-CN" dirty="0">
              <a:solidFill>
                <a:schemeClr val="tx1">
                  <a:lumMod val="65000"/>
                  <a:lumOff val="35000"/>
                </a:schemeClr>
              </a:solidFill>
              <a:latin typeface="-apple-system"/>
            </a:endParaRPr>
          </a:p>
          <a:p>
            <a:pPr marL="285750" indent="-285750">
              <a:buFont typeface="Wingdings" panose="05000000000000000000" pitchFamily="2" charset="2"/>
              <a:buChar char="Ø"/>
            </a:pPr>
            <a:r>
              <a:rPr lang="zh-CN" altLang="en-US" dirty="0">
                <a:solidFill>
                  <a:schemeClr val="tx1">
                    <a:lumMod val="65000"/>
                    <a:lumOff val="35000"/>
                  </a:schemeClr>
                </a:solidFill>
                <a:latin typeface="-apple-system"/>
              </a:rPr>
              <a:t>可以看到两者基本一致。</a:t>
            </a:r>
            <a:endParaRPr lang="en-US" altLang="zh-CN" dirty="0">
              <a:solidFill>
                <a:schemeClr val="tx1">
                  <a:lumMod val="65000"/>
                  <a:lumOff val="35000"/>
                </a:schemeClr>
              </a:solidFill>
              <a:latin typeface="-apple-system"/>
            </a:endParaRPr>
          </a:p>
        </p:txBody>
      </p:sp>
      <p:pic>
        <p:nvPicPr>
          <p:cNvPr id="5" name="图片 4"/>
          <p:cNvPicPr>
            <a:picLocks noChangeAspect="1"/>
          </p:cNvPicPr>
          <p:nvPr/>
        </p:nvPicPr>
        <p:blipFill rotWithShape="1">
          <a:blip r:embed="rId1"/>
          <a:srcRect b="70996"/>
          <a:stretch>
            <a:fillRect/>
          </a:stretch>
        </p:blipFill>
        <p:spPr>
          <a:xfrm>
            <a:off x="545968" y="3716760"/>
            <a:ext cx="7353698" cy="2859518"/>
          </a:xfrm>
          <a:prstGeom prst="rect">
            <a:avLst/>
          </a:prstGeom>
        </p:spPr>
      </p:pic>
      <p:sp>
        <p:nvSpPr>
          <p:cNvPr id="8" name="矩形 7"/>
          <p:cNvSpPr/>
          <p:nvPr/>
        </p:nvSpPr>
        <p:spPr>
          <a:xfrm>
            <a:off x="8035569" y="5745281"/>
            <a:ext cx="3948654" cy="830997"/>
          </a:xfrm>
          <a:prstGeom prst="rect">
            <a:avLst/>
          </a:prstGeom>
        </p:spPr>
        <p:txBody>
          <a:bodyPr wrap="square">
            <a:spAutoFit/>
          </a:bodyPr>
          <a:lstStyle/>
          <a:p>
            <a:r>
              <a:rPr lang="zh-CN" altLang="en-US" sz="1200" dirty="0">
                <a:solidFill>
                  <a:srgbClr val="888888"/>
                </a:solidFill>
                <a:latin typeface="Arial" panose="020B0604020202020204" pitchFamily="34" charset="0"/>
                <a:cs typeface="Arial" panose="020B0604020202020204" pitchFamily="34" charset="0"/>
              </a:rPr>
              <a:t>图片来源：</a:t>
            </a:r>
            <a:endParaRPr lang="en-US" altLang="zh-CN" sz="1200" dirty="0">
              <a:solidFill>
                <a:srgbClr val="888888"/>
              </a:solidFill>
              <a:latin typeface="Arial" panose="020B0604020202020204" pitchFamily="34" charset="0"/>
              <a:cs typeface="Arial" panose="020B0604020202020204" pitchFamily="34" charset="0"/>
            </a:endParaRPr>
          </a:p>
          <a:p>
            <a:r>
              <a:rPr lang="en-US" altLang="zh-CN" sz="1200" dirty="0">
                <a:solidFill>
                  <a:srgbClr val="888888"/>
                </a:solidFill>
                <a:latin typeface="Arial" panose="020B0604020202020204" pitchFamily="34" charset="0"/>
                <a:cs typeface="Arial" panose="020B0604020202020204" pitchFamily="34" charset="0"/>
              </a:rPr>
              <a:t>Joshua </a:t>
            </a:r>
            <a:r>
              <a:rPr lang="en-US" altLang="zh-CN" sz="1200" dirty="0" err="1">
                <a:solidFill>
                  <a:srgbClr val="888888"/>
                </a:solidFill>
                <a:latin typeface="Arial" panose="020B0604020202020204" pitchFamily="34" charset="0"/>
                <a:cs typeface="Arial" panose="020B0604020202020204" pitchFamily="34" charset="0"/>
              </a:rPr>
              <a:t>Blumenstock</a:t>
            </a:r>
            <a:r>
              <a:rPr lang="en-US" altLang="zh-CN" sz="1200" dirty="0">
                <a:solidFill>
                  <a:srgbClr val="888888"/>
                </a:solidFill>
                <a:latin typeface="Arial" panose="020B0604020202020204" pitchFamily="34" charset="0"/>
                <a:cs typeface="Arial" panose="020B0604020202020204" pitchFamily="34" charset="0"/>
              </a:rPr>
              <a:t>, </a:t>
            </a:r>
            <a:r>
              <a:rPr lang="en-US" altLang="zh-CN" sz="1200" i="1" dirty="0">
                <a:solidFill>
                  <a:srgbClr val="888888"/>
                </a:solidFill>
                <a:latin typeface="Arial" panose="020B0604020202020204" pitchFamily="34" charset="0"/>
                <a:cs typeface="Arial" panose="020B0604020202020204" pitchFamily="34" charset="0"/>
              </a:rPr>
              <a:t>et al.</a:t>
            </a:r>
            <a:r>
              <a:rPr lang="en-US" altLang="zh-CN" sz="1200" dirty="0">
                <a:solidFill>
                  <a:srgbClr val="888888"/>
                </a:solidFill>
                <a:latin typeface="Arial" panose="020B0604020202020204" pitchFamily="34" charset="0"/>
                <a:cs typeface="Arial" panose="020B0604020202020204" pitchFamily="34" charset="0"/>
              </a:rPr>
              <a:t> Predicting poverty and wealth from mobile phone metadata. </a:t>
            </a:r>
            <a:r>
              <a:rPr lang="en-US" altLang="zh-CN" sz="1200" i="1" dirty="0">
                <a:solidFill>
                  <a:srgbClr val="888888"/>
                </a:solidFill>
                <a:latin typeface="Arial" panose="020B0604020202020204" pitchFamily="34" charset="0"/>
                <a:cs typeface="Arial" panose="020B0604020202020204" pitchFamily="34" charset="0"/>
              </a:rPr>
              <a:t>Science</a:t>
            </a:r>
            <a:r>
              <a:rPr lang="en-US" altLang="zh-CN" sz="1200" dirty="0">
                <a:solidFill>
                  <a:srgbClr val="888888"/>
                </a:solidFill>
                <a:latin typeface="Arial" panose="020B0604020202020204" pitchFamily="34" charset="0"/>
                <a:cs typeface="Arial" panose="020B0604020202020204" pitchFamily="34" charset="0"/>
              </a:rPr>
              <a:t> Vol. 350 no. 6264 pp. 1073-1076 DOI: 10.1126/science.aac4420</a:t>
            </a:r>
            <a:endParaRPr lang="zh-CN"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38200" y="1611606"/>
            <a:ext cx="5257800" cy="4274375"/>
          </a:xfrm>
          <a:prstGeom prst="rect">
            <a:avLst/>
          </a:prstGeom>
        </p:spPr>
        <p:txBody>
          <a:bodyPr wrap="square">
            <a:spAutoFit/>
          </a:bodyPr>
          <a:lstStyle/>
          <a:p>
            <a:pPr marL="285750" indent="-285750">
              <a:lnSpc>
                <a:spcPct val="170000"/>
              </a:lnSpc>
              <a:buFont typeface="Arial" panose="020B0604020202020204" pitchFamily="34" charset="0"/>
              <a:buChar char="•"/>
            </a:pPr>
            <a:r>
              <a:rPr lang="zh-CN" altLang="en-US" dirty="0"/>
              <a:t>作者的方法使得样本之外的对财富地理分布（以特定行政区域为单位）的预测比官方数据细致很多。此方法可以预测卢旺达</a:t>
            </a:r>
            <a:r>
              <a:rPr lang="en-US" altLang="zh-CN" dirty="0"/>
              <a:t>2148</a:t>
            </a:r>
            <a:r>
              <a:rPr lang="zh-CN" altLang="en-US" dirty="0"/>
              <a:t>个</a:t>
            </a:r>
            <a:r>
              <a:rPr lang="en-US" altLang="zh-CN" dirty="0"/>
              <a:t>cell</a:t>
            </a:r>
            <a:r>
              <a:rPr lang="zh-CN" altLang="en-US" dirty="0"/>
              <a:t>，而官方数据只能达到</a:t>
            </a:r>
            <a:r>
              <a:rPr lang="en-US" altLang="zh-CN" dirty="0"/>
              <a:t>30</a:t>
            </a:r>
            <a:r>
              <a:rPr lang="zh-CN" altLang="en-US" dirty="0"/>
              <a:t>个</a:t>
            </a:r>
            <a:r>
              <a:rPr lang="en-US" altLang="zh-CN" dirty="0"/>
              <a:t>district </a:t>
            </a:r>
            <a:r>
              <a:rPr lang="zh-CN" altLang="en-US" dirty="0"/>
              <a:t>。</a:t>
            </a:r>
            <a:endParaRPr lang="zh-CN" altLang="en-US" dirty="0"/>
          </a:p>
          <a:p>
            <a:pPr marL="285750" indent="-285750">
              <a:lnSpc>
                <a:spcPct val="170000"/>
              </a:lnSpc>
              <a:buFont typeface="Arial" panose="020B0604020202020204" pitchFamily="34" charset="0"/>
              <a:buChar char="•"/>
            </a:pPr>
            <a:r>
              <a:rPr lang="zh-CN" altLang="en-US" dirty="0"/>
              <a:t>以从官方调查中得出的</a:t>
            </a:r>
            <a:r>
              <a:rPr lang="en-US" altLang="zh-CN" dirty="0"/>
              <a:t>30</a:t>
            </a:r>
            <a:r>
              <a:rPr lang="zh-CN" altLang="en-US" dirty="0"/>
              <a:t>个地区的财富分布作为，与聚合的手机数据得出的每个地区的财富分布相对比，结果显示，无论是用官方调查里面有手机的样本，还是用官方调查的全部样本，手机数据的结果都与官方调查的结果高度相关。</a:t>
            </a:r>
            <a:endParaRPr lang="zh-CN" altLang="en-US" dirty="0"/>
          </a:p>
        </p:txBody>
      </p:sp>
      <p:sp>
        <p:nvSpPr>
          <p:cNvPr id="5" name="标题 4"/>
          <p:cNvSpPr>
            <a:spLocks noGrp="1"/>
          </p:cNvSpPr>
          <p:nvPr>
            <p:ph type="title"/>
          </p:nvPr>
        </p:nvSpPr>
        <p:spPr/>
        <p:txBody>
          <a:bodyPr/>
          <a:lstStyle/>
          <a:p>
            <a:r>
              <a:rPr lang="zh-CN" altLang="en-US" dirty="0"/>
              <a:t>研究结果</a:t>
            </a:r>
            <a:endParaRPr lang="zh-CN" altLang="en-US" dirty="0"/>
          </a:p>
        </p:txBody>
      </p:sp>
      <p:pic>
        <p:nvPicPr>
          <p:cNvPr id="6" name="图片 5"/>
          <p:cNvPicPr>
            <a:picLocks noChangeAspect="1"/>
          </p:cNvPicPr>
          <p:nvPr/>
        </p:nvPicPr>
        <p:blipFill>
          <a:blip r:embed="rId1"/>
          <a:stretch>
            <a:fillRect/>
          </a:stretch>
        </p:blipFill>
        <p:spPr>
          <a:xfrm>
            <a:off x="6196584" y="1763963"/>
            <a:ext cx="5542518" cy="3969660"/>
          </a:xfrm>
          <a:prstGeom prst="rect">
            <a:avLst/>
          </a:prstGeom>
        </p:spPr>
      </p:pic>
      <p:sp>
        <p:nvSpPr>
          <p:cNvPr id="8" name="矩形 7"/>
          <p:cNvSpPr/>
          <p:nvPr/>
        </p:nvSpPr>
        <p:spPr>
          <a:xfrm>
            <a:off x="6096000" y="6022066"/>
            <a:ext cx="5922264" cy="646331"/>
          </a:xfrm>
          <a:prstGeom prst="rect">
            <a:avLst/>
          </a:prstGeom>
        </p:spPr>
        <p:txBody>
          <a:bodyPr wrap="square">
            <a:spAutoFit/>
          </a:bodyPr>
          <a:lstStyle/>
          <a:p>
            <a:r>
              <a:rPr lang="zh-CN" altLang="en-US" sz="1200" dirty="0">
                <a:solidFill>
                  <a:srgbClr val="888888"/>
                </a:solidFill>
                <a:latin typeface="Arial" panose="020B0604020202020204" pitchFamily="34" charset="0"/>
                <a:cs typeface="Arial" panose="020B0604020202020204" pitchFamily="34" charset="0"/>
              </a:rPr>
              <a:t>图片来源：</a:t>
            </a:r>
            <a:endParaRPr lang="en-US" altLang="zh-CN" sz="1200" dirty="0">
              <a:solidFill>
                <a:srgbClr val="888888"/>
              </a:solidFill>
              <a:latin typeface="Arial" panose="020B0604020202020204" pitchFamily="34" charset="0"/>
              <a:cs typeface="Arial" panose="020B0604020202020204" pitchFamily="34" charset="0"/>
            </a:endParaRPr>
          </a:p>
          <a:p>
            <a:r>
              <a:rPr lang="en-US" altLang="zh-CN" sz="1200" dirty="0">
                <a:solidFill>
                  <a:srgbClr val="888888"/>
                </a:solidFill>
                <a:latin typeface="Arial" panose="020B0604020202020204" pitchFamily="34" charset="0"/>
                <a:cs typeface="Arial" panose="020B0604020202020204" pitchFamily="34" charset="0"/>
              </a:rPr>
              <a:t>Joshua </a:t>
            </a:r>
            <a:r>
              <a:rPr lang="en-US" altLang="zh-CN" sz="1200" dirty="0" err="1">
                <a:solidFill>
                  <a:srgbClr val="888888"/>
                </a:solidFill>
                <a:latin typeface="Arial" panose="020B0604020202020204" pitchFamily="34" charset="0"/>
                <a:cs typeface="Arial" panose="020B0604020202020204" pitchFamily="34" charset="0"/>
              </a:rPr>
              <a:t>Blumenstock</a:t>
            </a:r>
            <a:r>
              <a:rPr lang="en-US" altLang="zh-CN" sz="1200" dirty="0">
                <a:solidFill>
                  <a:srgbClr val="888888"/>
                </a:solidFill>
                <a:latin typeface="Arial" panose="020B0604020202020204" pitchFamily="34" charset="0"/>
                <a:cs typeface="Arial" panose="020B0604020202020204" pitchFamily="34" charset="0"/>
              </a:rPr>
              <a:t>, </a:t>
            </a:r>
            <a:r>
              <a:rPr lang="en-US" altLang="zh-CN" sz="1200" i="1" dirty="0">
                <a:solidFill>
                  <a:srgbClr val="888888"/>
                </a:solidFill>
                <a:latin typeface="Arial" panose="020B0604020202020204" pitchFamily="34" charset="0"/>
                <a:cs typeface="Arial" panose="020B0604020202020204" pitchFamily="34" charset="0"/>
              </a:rPr>
              <a:t>et al.</a:t>
            </a:r>
            <a:r>
              <a:rPr lang="en-US" altLang="zh-CN" sz="1200" dirty="0">
                <a:solidFill>
                  <a:srgbClr val="888888"/>
                </a:solidFill>
                <a:latin typeface="Arial" panose="020B0604020202020204" pitchFamily="34" charset="0"/>
                <a:cs typeface="Arial" panose="020B0604020202020204" pitchFamily="34" charset="0"/>
              </a:rPr>
              <a:t> Predicting poverty and wealth from mobile phone metadata. </a:t>
            </a:r>
            <a:r>
              <a:rPr lang="en-US" altLang="zh-CN" sz="1200" i="1" dirty="0">
                <a:solidFill>
                  <a:srgbClr val="888888"/>
                </a:solidFill>
                <a:latin typeface="Arial" panose="020B0604020202020204" pitchFamily="34" charset="0"/>
                <a:cs typeface="Arial" panose="020B0604020202020204" pitchFamily="34" charset="0"/>
              </a:rPr>
              <a:t>Science</a:t>
            </a:r>
            <a:r>
              <a:rPr lang="en-US" altLang="zh-CN" sz="1200" dirty="0">
                <a:solidFill>
                  <a:srgbClr val="888888"/>
                </a:solidFill>
                <a:latin typeface="Arial" panose="020B0604020202020204" pitchFamily="34" charset="0"/>
                <a:cs typeface="Arial" panose="020B0604020202020204" pitchFamily="34" charset="0"/>
              </a:rPr>
              <a:t> Vol. 350 no. 6264 pp. 1073-1076 DOI: 10.1126/science.aac4420</a:t>
            </a:r>
            <a:endParaRPr lang="zh-CN"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研究中的“弹性网”和交叉验证</a:t>
            </a:r>
            <a:endParaRPr lang="zh-CN" altLang="en-US" dirty="0"/>
          </a:p>
        </p:txBody>
      </p:sp>
      <p:sp>
        <p:nvSpPr>
          <p:cNvPr id="3" name="内容占位符 2"/>
          <p:cNvSpPr>
            <a:spLocks noGrp="1"/>
          </p:cNvSpPr>
          <p:nvPr>
            <p:ph idx="1"/>
          </p:nvPr>
        </p:nvSpPr>
        <p:spPr>
          <a:xfrm>
            <a:off x="838200" y="1523873"/>
            <a:ext cx="10515600" cy="1905127"/>
          </a:xfrm>
        </p:spPr>
        <p:txBody>
          <a:bodyPr>
            <a:normAutofit/>
          </a:bodyPr>
          <a:lstStyle/>
          <a:p>
            <a:pPr>
              <a:lnSpc>
                <a:spcPct val="100000"/>
              </a:lnSpc>
            </a:pPr>
            <a:r>
              <a:rPr lang="zh-CN" altLang="en-US" sz="2000" dirty="0"/>
              <a:t>从</a:t>
            </a:r>
            <a:r>
              <a:rPr lang="en-US" altLang="zh-CN" sz="2000" dirty="0"/>
              <a:t>DFA</a:t>
            </a:r>
            <a:r>
              <a:rPr lang="zh-CN" altLang="en-US" sz="2000" dirty="0"/>
              <a:t>构建的数千个行为指标中之后，作者使用</a:t>
            </a:r>
            <a:r>
              <a:rPr lang="zh-CN" altLang="en-US" sz="2000" b="1" dirty="0"/>
              <a:t>监督学习技术</a:t>
            </a:r>
            <a:r>
              <a:rPr lang="zh-CN" altLang="en-US" sz="2000" dirty="0"/>
              <a:t>来识别较小的特征子集，这些特征是响应变量（此研究中是财富状况）的最佳联合预测因子</a:t>
            </a:r>
            <a:r>
              <a:rPr lang="en-US" altLang="zh-CN" sz="2000" dirty="0"/>
              <a:t>(the best joint predictors)——</a:t>
            </a:r>
            <a:r>
              <a:rPr lang="zh-CN" altLang="en-US" sz="2000" dirty="0"/>
              <a:t>即能在预测响应变量中发挥最佳作用。</a:t>
            </a:r>
            <a:endParaRPr lang="en-US" altLang="zh-CN" sz="2000" dirty="0"/>
          </a:p>
          <a:p>
            <a:pPr>
              <a:lnSpc>
                <a:spcPct val="100000"/>
              </a:lnSpc>
            </a:pPr>
            <a:r>
              <a:rPr lang="zh-CN" altLang="en-US" sz="2000" dirty="0"/>
              <a:t>具体来说，他们使用</a:t>
            </a:r>
            <a:r>
              <a:rPr lang="zh-CN" altLang="en-US" sz="2000" b="1" dirty="0"/>
              <a:t>弹性网正则化</a:t>
            </a:r>
            <a:r>
              <a:rPr lang="zh-CN" altLang="en-US" sz="2000" dirty="0"/>
              <a:t>来惩罚模型的复杂性，并通过交叉验证的方法来减少模型在少量训练实例上“过拟合”的可能性。交叉验证和特征选择的过程请见下页图解。</a:t>
            </a:r>
            <a:endParaRPr lang="zh-CN" altLang="en-US" sz="2000" dirty="0"/>
          </a:p>
        </p:txBody>
      </p:sp>
      <mc:AlternateContent xmlns:mc="http://schemas.openxmlformats.org/markup-compatibility/2006">
        <mc:Choice xmlns:a14="http://schemas.microsoft.com/office/drawing/2010/main" Requires="a14">
          <p:sp>
            <p:nvSpPr>
              <p:cNvPr id="4" name="矩形 3">
                <a:extLst>
                  <a:ext uri="{FF2B5EF4-FFF2-40B4-BE49-F238E27FC236}">
                    <ele attr="{DE957952-2718-4AC9-9EA9-38F26705AED5}"/>
                  </a:ext>
                </a:extLst>
              </p:cNvPr>
              <p:cNvSpPr/>
              <p:nvPr/>
            </p:nvSpPr>
            <p:spPr>
              <a:xfrm>
                <a:off x="6477219" y="4149172"/>
                <a:ext cx="5090160" cy="945643"/>
              </a:xfrm>
              <a:prstGeom prst="rect">
                <a:avLst/>
              </a:prstGeom>
            </p:spPr>
            <p:txBody>
              <a:bodyPr wrap="square">
                <a:spAutoFit/>
              </a:bodyPr>
              <a:lstStyle/>
              <a:p>
                <a:pPr marL="285750" indent="-285750">
                  <a:buFont typeface="Arial" panose="020B0604020202020204" pitchFamily="34" charset="0"/>
                  <a:buChar char="•"/>
                </a:pPr>
                <a:r>
                  <a:rPr lang="zh-CN" altLang="en-US" dirty="0"/>
                  <a:t>对于每个可能的模型参数</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𝛽</m:t>
                        </m:r>
                      </m:e>
                      <m:sub>
                        <m:r>
                          <a:rPr lang="en-US" altLang="zh-CN" b="0" i="1" smtClean="0">
                            <a:latin typeface="Cambria Math" panose="02040503050406030204" pitchFamily="18" charset="0"/>
                          </a:rPr>
                          <m:t>𝑗</m:t>
                        </m:r>
                      </m:sub>
                    </m:sSub>
                  </m:oMath>
                </a14:m>
                <a:r>
                  <a:rPr lang="zh-CN" altLang="en-US" dirty="0"/>
                  <a:t>，弹性网会施加的一定的惩罚值，以约束某些在预测响应变量中作用不大的变量。</a:t>
                </a:r>
                <a:endParaRPr lang="en-US" altLang="zh-CN" dirty="0"/>
              </a:p>
            </p:txBody>
          </p:sp>
        </mc:Choice>
        <mc:Fallback>
          <p:sp>
            <p:nvSpPr>
              <p:cNvPr id="4" name="矩形 3"/>
              <p:cNvSpPr>
                <a:spLocks noRot="1" noChangeAspect="1" noMove="1" noResize="1" noEditPoints="1" noAdjustHandles="1" noChangeArrowheads="1" noChangeShapeType="1" noTextEdit="1"/>
              </p:cNvSpPr>
              <p:nvPr/>
            </p:nvSpPr>
            <p:spPr>
              <a:xfrm>
                <a:off x="6477219" y="4149172"/>
                <a:ext cx="5090160" cy="945643"/>
              </a:xfrm>
              <a:prstGeom prst="rect">
                <a:avLst/>
              </a:prstGeom>
              <a:blipFill rotWithShape="1">
                <a:blip r:embed="rId1"/>
                <a:stretch>
                  <a:fillRect l="-838" t="-3226" r="-359" b="-9677"/>
                </a:stretch>
              </a:blipFill>
            </p:spPr>
            <p:txBody>
              <a:bodyPr/>
              <a:lstStyle/>
              <a:p>
                <a:r>
                  <a:rPr lang="zh-CN" altLang="en-US">
                    <a:noFill/>
                  </a:rPr>
                  <a:t> </a:t>
                </a:r>
                <a:endParaRPr lang="zh-CN" altLang="en-US">
                  <a:noFill/>
                </a:endParaRPr>
              </a:p>
            </p:txBody>
          </p:sp>
        </mc:Fallback>
      </mc:AlternateContent>
      <p:sp>
        <p:nvSpPr>
          <p:cNvPr id="5" name="矩形 4"/>
          <p:cNvSpPr/>
          <p:nvPr/>
        </p:nvSpPr>
        <p:spPr>
          <a:xfrm>
            <a:off x="6477219" y="5069360"/>
            <a:ext cx="4962144" cy="1200329"/>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333333"/>
                </a:solidFill>
                <a:latin typeface="Arial" panose="020B0604020202020204" pitchFamily="34" charset="0"/>
              </a:rPr>
              <a:t>弹性网正则化以线性的方式组合了一个拉索</a:t>
            </a:r>
            <a:r>
              <a:rPr lang="en-US" altLang="zh-CN" dirty="0">
                <a:solidFill>
                  <a:srgbClr val="333333"/>
                </a:solidFill>
                <a:latin typeface="Arial" panose="020B0604020202020204" pitchFamily="34" charset="0"/>
              </a:rPr>
              <a:t>(L1</a:t>
            </a:r>
            <a:r>
              <a:rPr lang="zh-CN" altLang="en-US" dirty="0">
                <a:solidFill>
                  <a:srgbClr val="333333"/>
                </a:solidFill>
                <a:latin typeface="Arial" panose="020B0604020202020204" pitchFamily="34" charset="0"/>
              </a:rPr>
              <a:t>范式</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惩罚，用于变量选择和变量收缩，就像岭回归</a:t>
            </a:r>
            <a:r>
              <a:rPr lang="en-US" altLang="zh-CN" dirty="0">
                <a:solidFill>
                  <a:srgbClr val="333333"/>
                </a:solidFill>
                <a:latin typeface="Arial" panose="020B0604020202020204" pitchFamily="34" charset="0"/>
              </a:rPr>
              <a:t>(L2</a:t>
            </a:r>
            <a:r>
              <a:rPr lang="zh-CN" altLang="en-US" dirty="0">
                <a:solidFill>
                  <a:srgbClr val="333333"/>
                </a:solidFill>
                <a:latin typeface="Arial" panose="020B0604020202020204" pitchFamily="34" charset="0"/>
              </a:rPr>
              <a:t>范式</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中一样，</a:t>
            </a:r>
            <a:r>
              <a:rPr lang="en-US" altLang="zh-CN" dirty="0">
                <a:solidFill>
                  <a:srgbClr val="333333"/>
                </a:solidFill>
                <a:latin typeface="Arial" panose="020B0604020202020204" pitchFamily="34" charset="0"/>
              </a:rPr>
              <a:t>λ</a:t>
            </a:r>
            <a:r>
              <a:rPr lang="zh-CN" altLang="en-US" dirty="0">
                <a:solidFill>
                  <a:srgbClr val="333333"/>
                </a:solidFill>
                <a:latin typeface="Arial" panose="020B0604020202020204" pitchFamily="34" charset="0"/>
              </a:rPr>
              <a:t>的值越高，产生的模型就越简洁。</a:t>
            </a:r>
            <a:endParaRPr lang="zh-CN" altLang="en-US" dirty="0"/>
          </a:p>
        </p:txBody>
      </p:sp>
      <p:pic>
        <p:nvPicPr>
          <p:cNvPr id="8" name="图片 7"/>
          <p:cNvPicPr>
            <a:picLocks noChangeAspect="1"/>
          </p:cNvPicPr>
          <p:nvPr/>
        </p:nvPicPr>
        <p:blipFill>
          <a:blip r:embed="rId2"/>
          <a:stretch>
            <a:fillRect/>
          </a:stretch>
        </p:blipFill>
        <p:spPr>
          <a:xfrm>
            <a:off x="2063078" y="4149172"/>
            <a:ext cx="3512790" cy="2484977"/>
          </a:xfrm>
          <a:prstGeom prst="rect">
            <a:avLst/>
          </a:prstGeom>
        </p:spPr>
      </p:pic>
      <p:sp>
        <p:nvSpPr>
          <p:cNvPr id="10" name="文本框 9"/>
          <p:cNvSpPr txBox="1"/>
          <p:nvPr/>
        </p:nvSpPr>
        <p:spPr>
          <a:xfrm>
            <a:off x="6144987" y="3578506"/>
            <a:ext cx="2877312" cy="400110"/>
          </a:xfrm>
          <a:prstGeom prst="rect">
            <a:avLst/>
          </a:prstGeom>
          <a:noFill/>
        </p:spPr>
        <p:txBody>
          <a:bodyPr wrap="square" rtlCol="0">
            <a:spAutoFit/>
          </a:bodyPr>
          <a:lstStyle/>
          <a:p>
            <a:r>
              <a:rPr lang="zh-CN" altLang="en-US" sz="2000" dirty="0"/>
              <a:t>弹性网正则化的惩罚值：</a:t>
            </a:r>
            <a:endParaRPr lang="zh-CN" altLang="en-US" sz="2000" dirty="0"/>
          </a:p>
        </p:txBody>
      </p:sp>
      <p:pic>
        <p:nvPicPr>
          <p:cNvPr id="11" name="图片 10"/>
          <p:cNvPicPr>
            <a:picLocks noChangeAspect="1"/>
          </p:cNvPicPr>
          <p:nvPr/>
        </p:nvPicPr>
        <p:blipFill>
          <a:blip r:embed="rId3"/>
          <a:stretch>
            <a:fillRect/>
          </a:stretch>
        </p:blipFill>
        <p:spPr>
          <a:xfrm>
            <a:off x="9084401" y="3546794"/>
            <a:ext cx="2482978" cy="431822"/>
          </a:xfrm>
          <a:prstGeom prst="rect">
            <a:avLst/>
          </a:prstGeom>
        </p:spPr>
      </p:pic>
      <p:cxnSp>
        <p:nvCxnSpPr>
          <p:cNvPr id="13" name="直接连接符 12"/>
          <p:cNvCxnSpPr/>
          <p:nvPr/>
        </p:nvCxnSpPr>
        <p:spPr>
          <a:xfrm>
            <a:off x="6391875" y="4235279"/>
            <a:ext cx="0" cy="2052717"/>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文本框 13"/>
          <p:cNvSpPr txBox="1"/>
          <p:nvPr/>
        </p:nvSpPr>
        <p:spPr>
          <a:xfrm>
            <a:off x="792152" y="3469835"/>
            <a:ext cx="2877287" cy="400110"/>
          </a:xfrm>
          <a:prstGeom prst="rect">
            <a:avLst/>
          </a:prstGeom>
          <a:noFill/>
        </p:spPr>
        <p:txBody>
          <a:bodyPr wrap="square" rtlCol="0">
            <a:spAutoFit/>
          </a:bodyPr>
          <a:lstStyle/>
          <a:p>
            <a:r>
              <a:rPr lang="zh-CN" altLang="en-US" sz="2000" dirty="0"/>
              <a:t>下页图片中的图例解释：</a:t>
            </a:r>
            <a:endParaRPr lang="zh-CN" altLang="en-US" sz="2000" dirty="0"/>
          </a:p>
        </p:txBody>
      </p:sp>
      <p:sp>
        <p:nvSpPr>
          <p:cNvPr id="16" name="文本框 15"/>
          <p:cNvSpPr txBox="1"/>
          <p:nvPr/>
        </p:nvSpPr>
        <p:spPr>
          <a:xfrm>
            <a:off x="516406" y="4317670"/>
            <a:ext cx="1546672" cy="1029000"/>
          </a:xfrm>
          <a:prstGeom prst="rect">
            <a:avLst/>
          </a:prstGeom>
          <a:noFill/>
        </p:spPr>
        <p:txBody>
          <a:bodyPr wrap="square" rtlCol="0">
            <a:spAutoFit/>
          </a:bodyPr>
          <a:lstStyle/>
          <a:p>
            <a:pPr algn="r">
              <a:lnSpc>
                <a:spcPct val="110000"/>
              </a:lnSpc>
            </a:pPr>
            <a:r>
              <a:rPr lang="zh-CN" altLang="en-US" sz="1400" dirty="0"/>
              <a:t>当地网络结构</a:t>
            </a:r>
            <a:endParaRPr lang="en-US" altLang="zh-CN" sz="1400" dirty="0"/>
          </a:p>
          <a:p>
            <a:pPr algn="r">
              <a:lnSpc>
                <a:spcPct val="110000"/>
              </a:lnSpc>
            </a:pPr>
            <a:r>
              <a:rPr lang="zh-CN" altLang="en-US" sz="1400" dirty="0"/>
              <a:t>打电话活跃度</a:t>
            </a:r>
            <a:endParaRPr lang="en-US" altLang="zh-CN" sz="1400" dirty="0"/>
          </a:p>
          <a:p>
            <a:pPr algn="r">
              <a:lnSpc>
                <a:spcPct val="110000"/>
              </a:lnSpc>
            </a:pPr>
            <a:r>
              <a:rPr lang="zh-CN" altLang="en-US" sz="1400" dirty="0"/>
              <a:t>全球网络结构</a:t>
            </a:r>
            <a:endParaRPr lang="en-US" altLang="zh-CN" sz="1400" dirty="0"/>
          </a:p>
          <a:p>
            <a:pPr algn="r">
              <a:lnSpc>
                <a:spcPct val="110000"/>
              </a:lnSpc>
            </a:pPr>
            <a:r>
              <a:rPr lang="zh-CN" altLang="en-US" sz="1400" dirty="0"/>
              <a:t>打电话活跃度</a:t>
            </a:r>
            <a:endParaRPr lang="en-US" altLang="zh-CN" sz="1400" dirty="0"/>
          </a:p>
        </p:txBody>
      </p:sp>
      <p:sp>
        <p:nvSpPr>
          <p:cNvPr id="17" name="文本框 16"/>
          <p:cNvSpPr txBox="1"/>
          <p:nvPr/>
        </p:nvSpPr>
        <p:spPr>
          <a:xfrm>
            <a:off x="728058" y="5217594"/>
            <a:ext cx="1335020" cy="1384995"/>
          </a:xfrm>
          <a:prstGeom prst="rect">
            <a:avLst/>
          </a:prstGeom>
          <a:noFill/>
        </p:spPr>
        <p:txBody>
          <a:bodyPr wrap="square" rtlCol="0">
            <a:spAutoFit/>
          </a:bodyPr>
          <a:lstStyle/>
          <a:p>
            <a:pPr algn="r"/>
            <a:r>
              <a:rPr lang="zh-CN" altLang="en-US" sz="1400" dirty="0"/>
              <a:t>运动</a:t>
            </a:r>
            <a:endParaRPr lang="en-US" altLang="zh-CN" sz="1400" dirty="0"/>
          </a:p>
          <a:p>
            <a:pPr algn="r"/>
            <a:r>
              <a:rPr lang="zh-CN" altLang="en-US" sz="1400" dirty="0"/>
              <a:t>国际交流</a:t>
            </a:r>
            <a:endParaRPr lang="en-US" altLang="zh-CN" sz="1400" dirty="0"/>
          </a:p>
          <a:p>
            <a:pPr algn="r"/>
            <a:r>
              <a:rPr lang="zh-CN" altLang="en-US" sz="1400" dirty="0"/>
              <a:t>短信活动</a:t>
            </a:r>
            <a:endParaRPr lang="en-US" altLang="zh-CN" sz="1400" dirty="0"/>
          </a:p>
          <a:p>
            <a:pPr algn="r"/>
            <a:r>
              <a:rPr lang="zh-CN" altLang="en-US" sz="1400" dirty="0"/>
              <a:t>运动</a:t>
            </a:r>
            <a:endParaRPr lang="en-US" altLang="zh-CN" sz="1400" dirty="0"/>
          </a:p>
          <a:p>
            <a:pPr algn="r"/>
            <a:r>
              <a:rPr lang="zh-CN" altLang="en-US" sz="1400" dirty="0"/>
              <a:t>国际交流</a:t>
            </a:r>
            <a:endParaRPr lang="en-US" altLang="zh-CN" sz="1400" dirty="0"/>
          </a:p>
          <a:p>
            <a:pPr algn="r"/>
            <a:r>
              <a:rPr lang="zh-CN" altLang="en-US" sz="1400" dirty="0"/>
              <a:t>短信活动</a:t>
            </a:r>
            <a:endParaRPr lang="zh-CN" altLang="en-US" sz="1400" dirty="0"/>
          </a:p>
        </p:txBody>
      </p:sp>
      <p:sp>
        <p:nvSpPr>
          <p:cNvPr id="18" name="矩形 17"/>
          <p:cNvSpPr/>
          <p:nvPr/>
        </p:nvSpPr>
        <p:spPr>
          <a:xfrm>
            <a:off x="3596287" y="3527476"/>
            <a:ext cx="2377574" cy="523220"/>
          </a:xfrm>
          <a:prstGeom prst="rect">
            <a:avLst/>
          </a:prstGeom>
        </p:spPr>
        <p:txBody>
          <a:bodyPr wrap="none">
            <a:spAutoFit/>
          </a:bodyPr>
          <a:lstStyle/>
          <a:p>
            <a:r>
              <a:rPr lang="en-US" altLang="zh-CN" sz="1400" dirty="0">
                <a:solidFill>
                  <a:srgbClr val="333333"/>
                </a:solidFill>
                <a:latin typeface="Arial" panose="020B0604020202020204" pitchFamily="34" charset="0"/>
              </a:rPr>
              <a:t>ego—</a:t>
            </a:r>
            <a:r>
              <a:rPr lang="zh-CN" altLang="en-US" sz="1400" dirty="0">
                <a:solidFill>
                  <a:srgbClr val="333333"/>
                </a:solidFill>
                <a:latin typeface="Arial" panose="020B0604020202020204" pitchFamily="34" charset="0"/>
              </a:rPr>
              <a:t>订户自己的身份</a:t>
            </a:r>
            <a:br>
              <a:rPr lang="en-US" altLang="zh-CN" sz="1400" dirty="0">
                <a:solidFill>
                  <a:srgbClr val="333333"/>
                </a:solidFill>
                <a:latin typeface="Arial" panose="020B0604020202020204" pitchFamily="34" charset="0"/>
              </a:rPr>
            </a:br>
            <a:r>
              <a:rPr lang="en-US" altLang="zh-CN" sz="1400" dirty="0">
                <a:solidFill>
                  <a:srgbClr val="333333"/>
                </a:solidFill>
                <a:latin typeface="Arial" panose="020B0604020202020204" pitchFamily="34" charset="0"/>
              </a:rPr>
              <a:t>alter —</a:t>
            </a:r>
            <a:r>
              <a:rPr lang="zh-CN" altLang="en-US" sz="1400" dirty="0">
                <a:solidFill>
                  <a:srgbClr val="333333"/>
                </a:solidFill>
                <a:latin typeface="Arial" panose="020B0604020202020204" pitchFamily="34" charset="0"/>
              </a:rPr>
              <a:t>订户的联系人的身份</a:t>
            </a:r>
            <a:endParaRPr lang="zh-CN" altLang="en-US" sz="1400" dirty="0"/>
          </a:p>
        </p:txBody>
      </p:sp>
      <p:sp>
        <p:nvSpPr>
          <p:cNvPr id="19" name="矩形 18"/>
          <p:cNvSpPr/>
          <p:nvPr/>
        </p:nvSpPr>
        <p:spPr>
          <a:xfrm>
            <a:off x="6477219" y="6257836"/>
            <a:ext cx="5440052" cy="600164"/>
          </a:xfrm>
          <a:prstGeom prst="rect">
            <a:avLst/>
          </a:prstGeom>
        </p:spPr>
        <p:txBody>
          <a:bodyPr wrap="square">
            <a:spAutoFit/>
          </a:bodyPr>
          <a:lstStyle/>
          <a:p>
            <a:r>
              <a:rPr lang="zh-CN" altLang="en-US" sz="1100" dirty="0">
                <a:solidFill>
                  <a:srgbClr val="888888"/>
                </a:solidFill>
                <a:latin typeface="Arial" panose="020B0604020202020204" pitchFamily="34" charset="0"/>
                <a:cs typeface="Arial" panose="020B0604020202020204" pitchFamily="34" charset="0"/>
              </a:rPr>
              <a:t>本页和下页图片来源：</a:t>
            </a:r>
            <a:endParaRPr lang="en-US" altLang="zh-CN" sz="1100" dirty="0">
              <a:solidFill>
                <a:srgbClr val="888888"/>
              </a:solidFill>
              <a:latin typeface="Arial" panose="020B0604020202020204" pitchFamily="34" charset="0"/>
              <a:cs typeface="Arial" panose="020B0604020202020204" pitchFamily="34" charset="0"/>
            </a:endParaRPr>
          </a:p>
          <a:p>
            <a:r>
              <a:rPr lang="en-US" altLang="zh-CN" sz="1100" dirty="0">
                <a:solidFill>
                  <a:srgbClr val="888888"/>
                </a:solidFill>
                <a:latin typeface="Arial" panose="020B0604020202020204" pitchFamily="34" charset="0"/>
                <a:cs typeface="Arial" panose="020B0604020202020204" pitchFamily="34" charset="0"/>
              </a:rPr>
              <a:t>Joshua </a:t>
            </a:r>
            <a:r>
              <a:rPr lang="en-US" altLang="zh-CN" sz="1100" dirty="0" err="1">
                <a:solidFill>
                  <a:srgbClr val="888888"/>
                </a:solidFill>
                <a:latin typeface="Arial" panose="020B0604020202020204" pitchFamily="34" charset="0"/>
                <a:cs typeface="Arial" panose="020B0604020202020204" pitchFamily="34" charset="0"/>
              </a:rPr>
              <a:t>Blumenstock</a:t>
            </a:r>
            <a:r>
              <a:rPr lang="en-US" altLang="zh-CN" sz="1100" dirty="0">
                <a:solidFill>
                  <a:srgbClr val="888888"/>
                </a:solidFill>
                <a:latin typeface="Arial" panose="020B0604020202020204" pitchFamily="34" charset="0"/>
                <a:cs typeface="Arial" panose="020B0604020202020204" pitchFamily="34" charset="0"/>
              </a:rPr>
              <a:t>, </a:t>
            </a:r>
            <a:r>
              <a:rPr lang="en-US" altLang="zh-CN" sz="1100" i="1" dirty="0">
                <a:solidFill>
                  <a:srgbClr val="888888"/>
                </a:solidFill>
                <a:latin typeface="Arial" panose="020B0604020202020204" pitchFamily="34" charset="0"/>
                <a:cs typeface="Arial" panose="020B0604020202020204" pitchFamily="34" charset="0"/>
              </a:rPr>
              <a:t>et al.</a:t>
            </a:r>
            <a:r>
              <a:rPr lang="en-US" altLang="zh-CN" sz="1100" dirty="0">
                <a:solidFill>
                  <a:srgbClr val="888888"/>
                </a:solidFill>
                <a:latin typeface="Arial" panose="020B0604020202020204" pitchFamily="34" charset="0"/>
                <a:cs typeface="Arial" panose="020B0604020202020204" pitchFamily="34" charset="0"/>
              </a:rPr>
              <a:t> Predicting poverty and wealth from mobile phone metadata. </a:t>
            </a:r>
            <a:r>
              <a:rPr lang="en-US" altLang="zh-CN" sz="1100" i="1" dirty="0">
                <a:solidFill>
                  <a:srgbClr val="888888"/>
                </a:solidFill>
                <a:latin typeface="Arial" panose="020B0604020202020204" pitchFamily="34" charset="0"/>
                <a:cs typeface="Arial" panose="020B0604020202020204" pitchFamily="34" charset="0"/>
              </a:rPr>
              <a:t>Science</a:t>
            </a:r>
            <a:r>
              <a:rPr lang="en-US" altLang="zh-CN" sz="1100" dirty="0">
                <a:solidFill>
                  <a:srgbClr val="888888"/>
                </a:solidFill>
                <a:latin typeface="Arial" panose="020B0604020202020204" pitchFamily="34" charset="0"/>
                <a:cs typeface="Arial" panose="020B0604020202020204" pitchFamily="34" charset="0"/>
              </a:rPr>
              <a:t> Vol. 350 no. 6264 pp. 1073-1076 DOI: 10.1126/science.aac4420</a:t>
            </a:r>
            <a:endParaRPr lang="zh-CN" altLang="en-US" sz="11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7887" y="161924"/>
            <a:ext cx="4544834" cy="400110"/>
          </a:xfrm>
          <a:prstGeom prst="rect">
            <a:avLst/>
          </a:prstGeom>
        </p:spPr>
        <p:txBody>
          <a:bodyPr wrap="none">
            <a:spAutoFit/>
          </a:bodyPr>
          <a:lstStyle/>
          <a:p>
            <a:r>
              <a:rPr lang="zh-CN" altLang="en-US" sz="2000" b="1" dirty="0">
                <a:solidFill>
                  <a:srgbClr val="333333"/>
                </a:solidFill>
                <a:latin typeface="Arial" panose="020B0604020202020204" pitchFamily="34" charset="0"/>
              </a:rPr>
              <a:t>正则化对模型性能和特征选择的影响：</a:t>
            </a:r>
            <a:endParaRPr lang="zh-CN" altLang="en-US" sz="2000" b="1" dirty="0"/>
          </a:p>
        </p:txBody>
      </p:sp>
      <p:pic>
        <p:nvPicPr>
          <p:cNvPr id="6" name="图片 5"/>
          <p:cNvPicPr>
            <a:picLocks noChangeAspect="1"/>
          </p:cNvPicPr>
          <p:nvPr/>
        </p:nvPicPr>
        <p:blipFill>
          <a:blip r:embed="rId1"/>
          <a:stretch>
            <a:fillRect/>
          </a:stretch>
        </p:blipFill>
        <p:spPr>
          <a:xfrm>
            <a:off x="4503385" y="27339"/>
            <a:ext cx="7053877" cy="3371645"/>
          </a:xfrm>
          <a:prstGeom prst="rect">
            <a:avLst/>
          </a:prstGeom>
        </p:spPr>
      </p:pic>
      <p:pic>
        <p:nvPicPr>
          <p:cNvPr id="7" name="图片 6"/>
          <p:cNvPicPr>
            <a:picLocks noChangeAspect="1"/>
          </p:cNvPicPr>
          <p:nvPr/>
        </p:nvPicPr>
        <p:blipFill>
          <a:blip r:embed="rId2"/>
          <a:stretch>
            <a:fillRect/>
          </a:stretch>
        </p:blipFill>
        <p:spPr>
          <a:xfrm>
            <a:off x="4503385" y="3305849"/>
            <a:ext cx="7082735" cy="3524812"/>
          </a:xfrm>
          <a:prstGeom prst="rect">
            <a:avLst/>
          </a:prstGeom>
        </p:spPr>
      </p:pic>
      <p:sp>
        <p:nvSpPr>
          <p:cNvPr id="8" name="矩形: 圆角 7"/>
          <p:cNvSpPr/>
          <p:nvPr/>
        </p:nvSpPr>
        <p:spPr>
          <a:xfrm>
            <a:off x="4864608" y="1713161"/>
            <a:ext cx="2299947" cy="1514671"/>
          </a:xfrm>
          <a:prstGeom prst="round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①</a:t>
            </a: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zh-CN" altLang="en-US" dirty="0">
              <a:solidFill>
                <a:schemeClr val="tx1">
                  <a:lumMod val="65000"/>
                  <a:lumOff val="35000"/>
                </a:schemeClr>
              </a:solidFill>
            </a:endParaRPr>
          </a:p>
        </p:txBody>
      </p:sp>
      <p:sp>
        <p:nvSpPr>
          <p:cNvPr id="12" name="文本框 11"/>
          <p:cNvSpPr txBox="1"/>
          <p:nvPr/>
        </p:nvSpPr>
        <p:spPr>
          <a:xfrm>
            <a:off x="127887" y="636825"/>
            <a:ext cx="4145963" cy="3416320"/>
          </a:xfrm>
          <a:prstGeom prst="rect">
            <a:avLst/>
          </a:prstGeom>
          <a:noFill/>
        </p:spPr>
        <p:txBody>
          <a:bodyPr wrap="square" rtlCol="0">
            <a:spAutoFit/>
          </a:bodyPr>
          <a:lstStyle/>
          <a:p>
            <a:r>
              <a:rPr lang="zh-CN" altLang="en-US" b="1" dirty="0"/>
              <a:t>上图：</a:t>
            </a:r>
            <a:endParaRPr lang="en-US" altLang="zh-CN" b="1" dirty="0"/>
          </a:p>
          <a:p>
            <a:r>
              <a:rPr lang="en-US" altLang="zh-CN" dirty="0"/>
              <a:t>Y</a:t>
            </a:r>
            <a:r>
              <a:rPr lang="zh-CN" altLang="en-US" dirty="0"/>
              <a:t>轴</a:t>
            </a:r>
            <a:r>
              <a:rPr lang="en-US" altLang="zh-CN" dirty="0"/>
              <a:t>-</a:t>
            </a:r>
            <a:r>
              <a:rPr lang="zh-CN" altLang="en-US" dirty="0"/>
              <a:t>交叉验证的</a:t>
            </a:r>
            <a:r>
              <a:rPr lang="en-US" altLang="zh-CN" dirty="0"/>
              <a:t>R</a:t>
            </a:r>
            <a:r>
              <a:rPr lang="zh-CN" altLang="en-US" dirty="0"/>
              <a:t>方</a:t>
            </a:r>
            <a:endParaRPr lang="en-US" altLang="zh-CN" dirty="0"/>
          </a:p>
          <a:p>
            <a:r>
              <a:rPr lang="en-US" altLang="zh-CN" dirty="0"/>
              <a:t>X</a:t>
            </a:r>
            <a:r>
              <a:rPr lang="zh-CN" altLang="en-US" dirty="0"/>
              <a:t>轴</a:t>
            </a:r>
            <a:r>
              <a:rPr lang="en-US" altLang="zh-CN" dirty="0"/>
              <a:t>-</a:t>
            </a:r>
            <a:r>
              <a:rPr lang="zh-CN" altLang="en-US" dirty="0"/>
              <a:t>被选入模型的特征数（即变量数）</a:t>
            </a:r>
            <a:endParaRPr lang="en-US" altLang="zh-CN" dirty="0"/>
          </a:p>
          <a:p>
            <a:endParaRPr lang="en-US" altLang="zh-CN" dirty="0"/>
          </a:p>
          <a:p>
            <a:r>
              <a:rPr lang="zh-CN" altLang="en-US" b="1" dirty="0"/>
              <a:t>解读：</a:t>
            </a:r>
            <a:r>
              <a:rPr lang="zh-CN" altLang="en-US" dirty="0"/>
              <a:t>在①区域，随着模型中加入的变量数的增加，训练集和测试集交叉验证的拟合度不断提高。</a:t>
            </a:r>
            <a:endParaRPr lang="en-US" altLang="zh-CN" dirty="0"/>
          </a:p>
          <a:p>
            <a:r>
              <a:rPr lang="zh-CN" altLang="en-US" dirty="0"/>
              <a:t>在②区域，随着模型中加入的变量数的增加，训练集交叉验证的拟合度不断提高，似乎表明变量越多越好；然而训练集交叉验证的拟合度却不断下降，表明模型已经出现了过拟合的现象。</a:t>
            </a:r>
            <a:endParaRPr lang="zh-CN" altLang="en-US" dirty="0"/>
          </a:p>
        </p:txBody>
      </p:sp>
      <p:sp>
        <p:nvSpPr>
          <p:cNvPr id="13" name="矩形 12"/>
          <p:cNvSpPr/>
          <p:nvPr/>
        </p:nvSpPr>
        <p:spPr>
          <a:xfrm rot="16200000">
            <a:off x="3657880" y="1563731"/>
            <a:ext cx="1539717" cy="307777"/>
          </a:xfrm>
          <a:prstGeom prst="rect">
            <a:avLst/>
          </a:prstGeom>
        </p:spPr>
        <p:txBody>
          <a:bodyPr wrap="none">
            <a:spAutoFit/>
          </a:bodyPr>
          <a:lstStyle/>
          <a:p>
            <a:r>
              <a:rPr lang="en-US" altLang="zh-CN" sz="1400" dirty="0">
                <a:solidFill>
                  <a:srgbClr val="000000"/>
                </a:solidFill>
                <a:latin typeface="Calibri" panose="020F0502020204030204" pitchFamily="34" charset="0"/>
              </a:rPr>
              <a:t>Cross-validated </a:t>
            </a:r>
            <a:r>
              <a:rPr lang="en-US" altLang="zh-CN" sz="1400" i="1" dirty="0">
                <a:solidFill>
                  <a:srgbClr val="000000"/>
                </a:solidFill>
                <a:latin typeface="Calibri" panose="020F0502020204030204" pitchFamily="34" charset="0"/>
              </a:rPr>
              <a:t>R</a:t>
            </a:r>
            <a:r>
              <a:rPr lang="en-US" altLang="zh-CN" sz="1000" dirty="0">
                <a:solidFill>
                  <a:srgbClr val="000000"/>
                </a:solidFill>
                <a:latin typeface="Calibri" panose="020F0502020204030204" pitchFamily="34" charset="0"/>
              </a:rPr>
              <a:t>2 </a:t>
            </a:r>
            <a:endParaRPr lang="zh-CN" altLang="en-US" sz="1400" dirty="0"/>
          </a:p>
        </p:txBody>
      </p:sp>
      <p:sp>
        <p:nvSpPr>
          <p:cNvPr id="14" name="矩形: 圆角 13"/>
          <p:cNvSpPr/>
          <p:nvPr/>
        </p:nvSpPr>
        <p:spPr>
          <a:xfrm>
            <a:off x="9286173" y="187521"/>
            <a:ext cx="2299947" cy="3040311"/>
          </a:xfrm>
          <a:prstGeom prst="round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②</a:t>
            </a:r>
            <a:endParaRPr lang="zh-CN" altLang="en-US" dirty="0">
              <a:solidFill>
                <a:schemeClr val="tx1">
                  <a:lumMod val="65000"/>
                  <a:lumOff val="35000"/>
                </a:schemeClr>
              </a:solidFill>
            </a:endParaRPr>
          </a:p>
        </p:txBody>
      </p:sp>
      <p:pic>
        <p:nvPicPr>
          <p:cNvPr id="15" name="图片 14"/>
          <p:cNvPicPr>
            <a:picLocks noChangeAspect="1"/>
          </p:cNvPicPr>
          <p:nvPr/>
        </p:nvPicPr>
        <p:blipFill>
          <a:blip r:embed="rId3"/>
          <a:stretch>
            <a:fillRect/>
          </a:stretch>
        </p:blipFill>
        <p:spPr>
          <a:xfrm>
            <a:off x="4929785" y="256286"/>
            <a:ext cx="1228021" cy="539241"/>
          </a:xfrm>
          <a:prstGeom prst="rect">
            <a:avLst/>
          </a:prstGeom>
        </p:spPr>
      </p:pic>
      <p:pic>
        <p:nvPicPr>
          <p:cNvPr id="16" name="图片 15"/>
          <p:cNvPicPr>
            <a:picLocks noChangeAspect="1"/>
          </p:cNvPicPr>
          <p:nvPr/>
        </p:nvPicPr>
        <p:blipFill>
          <a:blip r:embed="rId4"/>
          <a:stretch>
            <a:fillRect/>
          </a:stretch>
        </p:blipFill>
        <p:spPr>
          <a:xfrm>
            <a:off x="4864609" y="5041048"/>
            <a:ext cx="2224942" cy="1493814"/>
          </a:xfrm>
          <a:prstGeom prst="rect">
            <a:avLst/>
          </a:prstGeom>
        </p:spPr>
      </p:pic>
      <p:sp>
        <p:nvSpPr>
          <p:cNvPr id="17" name="文本框 16"/>
          <p:cNvSpPr txBox="1"/>
          <p:nvPr/>
        </p:nvSpPr>
        <p:spPr>
          <a:xfrm>
            <a:off x="176810" y="4191092"/>
            <a:ext cx="4145963" cy="2308324"/>
          </a:xfrm>
          <a:prstGeom prst="rect">
            <a:avLst/>
          </a:prstGeom>
          <a:noFill/>
        </p:spPr>
        <p:txBody>
          <a:bodyPr wrap="square" rtlCol="0">
            <a:spAutoFit/>
          </a:bodyPr>
          <a:lstStyle/>
          <a:p>
            <a:r>
              <a:rPr lang="zh-CN" altLang="en-US" b="1" dirty="0"/>
              <a:t>下图：</a:t>
            </a:r>
            <a:endParaRPr lang="en-US" altLang="zh-CN" b="1" dirty="0"/>
          </a:p>
          <a:p>
            <a:r>
              <a:rPr lang="en-US" altLang="zh-CN" dirty="0"/>
              <a:t>Y</a:t>
            </a:r>
            <a:r>
              <a:rPr lang="zh-CN" altLang="en-US" dirty="0"/>
              <a:t>轴</a:t>
            </a:r>
            <a:r>
              <a:rPr lang="en-US" altLang="zh-CN" dirty="0"/>
              <a:t>-</a:t>
            </a:r>
            <a:r>
              <a:rPr lang="zh-CN" altLang="en-US" dirty="0"/>
              <a:t>从每组中选择的特征的百分比</a:t>
            </a:r>
            <a:endParaRPr lang="en-US" altLang="zh-CN" dirty="0"/>
          </a:p>
          <a:p>
            <a:r>
              <a:rPr lang="en-US" altLang="zh-CN" dirty="0"/>
              <a:t>X</a:t>
            </a:r>
            <a:r>
              <a:rPr lang="zh-CN" altLang="en-US" dirty="0"/>
              <a:t>轴</a:t>
            </a:r>
            <a:r>
              <a:rPr lang="en-US" altLang="zh-CN" dirty="0"/>
              <a:t>-</a:t>
            </a:r>
            <a:r>
              <a:rPr lang="zh-CN" altLang="en-US" dirty="0"/>
              <a:t>被选入模型的特征数（即变量数）</a:t>
            </a:r>
            <a:endParaRPr lang="en-US" altLang="zh-CN" dirty="0"/>
          </a:p>
          <a:p>
            <a:endParaRPr lang="en-US" altLang="zh-CN" dirty="0"/>
          </a:p>
          <a:p>
            <a:r>
              <a:rPr lang="zh-CN" altLang="en-US" b="1" dirty="0"/>
              <a:t>解读：</a:t>
            </a:r>
            <a:r>
              <a:rPr lang="zh-CN" altLang="en-US" dirty="0"/>
              <a:t>①区域，对模型复杂度的惩罚度高，选入模型的特征很少，被选入的大都是蓝色的那一类（即</a:t>
            </a:r>
            <a:r>
              <a:rPr lang="en-US" altLang="zh-CN" dirty="0"/>
              <a:t>SMS </a:t>
            </a:r>
            <a:r>
              <a:rPr lang="zh-CN" altLang="en-US" dirty="0"/>
              <a:t>活动一类），且占比高。</a:t>
            </a:r>
            <a:endParaRPr lang="zh-CN" altLang="en-US" dirty="0"/>
          </a:p>
        </p:txBody>
      </p:sp>
      <p:cxnSp>
        <p:nvCxnSpPr>
          <p:cNvPr id="19" name="直接连接符 18"/>
          <p:cNvCxnSpPr/>
          <p:nvPr/>
        </p:nvCxnSpPr>
        <p:spPr>
          <a:xfrm>
            <a:off x="228600" y="4144923"/>
            <a:ext cx="4045250"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矩形: 圆角 19"/>
          <p:cNvSpPr/>
          <p:nvPr/>
        </p:nvSpPr>
        <p:spPr>
          <a:xfrm>
            <a:off x="4825513" y="3429000"/>
            <a:ext cx="1803887" cy="3105862"/>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65000"/>
                    <a:lumOff val="35000"/>
                  </a:schemeClr>
                </a:solidFill>
              </a:rPr>
              <a:t>①</a:t>
            </a: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en-US" altLang="zh-CN" dirty="0">
              <a:solidFill>
                <a:schemeClr val="tx1">
                  <a:lumMod val="65000"/>
                  <a:lumOff val="35000"/>
                </a:schemeClr>
              </a:solidFill>
            </a:endParaRPr>
          </a:p>
          <a:p>
            <a:pPr algn="ctr"/>
            <a:endParaRPr lang="zh-CN" altLang="en-US" dirty="0">
              <a:solidFill>
                <a:schemeClr val="tx1">
                  <a:lumMod val="65000"/>
                  <a:lumOff val="3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方法小结</a:t>
            </a:r>
            <a:endParaRPr lang="zh-CN" altLang="en-US" dirty="0"/>
          </a:p>
        </p:txBody>
      </p:sp>
      <p:sp>
        <p:nvSpPr>
          <p:cNvPr id="3" name="内容占位符 2"/>
          <p:cNvSpPr>
            <a:spLocks noGrp="1"/>
          </p:cNvSpPr>
          <p:nvPr>
            <p:ph idx="4294967295"/>
          </p:nvPr>
        </p:nvSpPr>
        <p:spPr>
          <a:xfrm>
            <a:off x="838200" y="1609344"/>
            <a:ext cx="10515600" cy="4716082"/>
          </a:xfrm>
        </p:spPr>
        <p:txBody>
          <a:bodyPr>
            <a:normAutofit/>
          </a:bodyPr>
          <a:lstStyle/>
          <a:p>
            <a:pPr>
              <a:lnSpc>
                <a:spcPct val="170000"/>
              </a:lnSpc>
            </a:pPr>
            <a:r>
              <a:rPr lang="zh-CN" altLang="en-US" sz="2000" dirty="0"/>
              <a:t>上页图展示了正则化和交叉验证如何共同帮助我们筛选或者压缩变量，以达到最好的拟合效果。</a:t>
            </a:r>
            <a:r>
              <a:rPr lang="zh-CN" altLang="en-US" sz="2000" b="1" dirty="0"/>
              <a:t>这也是包括岭回归、拉索回归和弹性网在内的正则化惩罚的优势所在。</a:t>
            </a:r>
            <a:endParaRPr lang="en-US" altLang="zh-CN" sz="3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p:txBody>
          <a:bodyPr/>
          <a:p>
            <a:r>
              <a:rPr lang="zh-CN" altLang="en-US"/>
              <a:t>聚类</a:t>
            </a:r>
            <a:endParaRPr lang="zh-CN" altLang="en-US"/>
          </a:p>
        </p:txBody>
      </p:sp>
      <p:sp>
        <p:nvSpPr>
          <p:cNvPr id="4" name="副标题 3"/>
          <p:cNvSpPr>
            <a:spLocks noGrp="1"/>
          </p:cNvSpPr>
          <p:nvPr>
            <p:ph type="subTitle" idx="1"/>
          </p:nvPr>
        </p:nvSpPr>
        <p:spPr/>
        <p:txBody>
          <a:bodyPr/>
          <a:p>
            <a:pPr algn="ctr"/>
            <a:r>
              <a:rPr lang="en-US" altLang="zh-CN"/>
              <a:t>K-means</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rPr>
              <a:t>K-means</a:t>
            </a:r>
            <a:r>
              <a:rPr lang="zh-CN" altLang="en-US" dirty="0">
                <a:latin typeface="宋体" panose="02010600030101010101" pitchFamily="2" charset="-122"/>
                <a:ea typeface="宋体" panose="02010600030101010101" pitchFamily="2" charset="-122"/>
              </a:rPr>
              <a:t>应用：对微信公号分类</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838200" y="1797345"/>
            <a:ext cx="5647441" cy="4351338"/>
          </a:xfrm>
        </p:spPr>
        <p:txBody>
          <a:bodyPr>
            <a:normAutofit/>
          </a:bodyPr>
          <a:lstStyle/>
          <a:p>
            <a:pPr>
              <a:lnSpc>
                <a:spcPct val="100000"/>
              </a:lnSpc>
            </a:pPr>
            <a:r>
              <a:rPr lang="zh-CN" altLang="en-US" sz="2400" dirty="0">
                <a:latin typeface="宋体" panose="02010600030101010101" pitchFamily="2" charset="-122"/>
                <a:ea typeface="宋体" panose="02010600030101010101" pitchFamily="2" charset="-122"/>
              </a:rPr>
              <a:t>目标：根据作者所写文章的阅读量和点赞量，将作者分为几类，以便让作者和公众号运营者更好地把握写作或者运营的方向。</a:t>
            </a:r>
            <a:endParaRPr lang="en-US" altLang="zh-CN" sz="2400" dirty="0">
              <a:latin typeface="宋体" panose="02010600030101010101" pitchFamily="2" charset="-122"/>
              <a:ea typeface="宋体" panose="02010600030101010101" pitchFamily="2" charset="-122"/>
            </a:endParaRPr>
          </a:p>
          <a:p>
            <a:pPr>
              <a:lnSpc>
                <a:spcPct val="100000"/>
              </a:lnSpc>
            </a:pPr>
            <a:r>
              <a:rPr lang="zh-CN" altLang="zh-CN" sz="2400" dirty="0">
                <a:latin typeface="宋体" panose="02010600030101010101" pitchFamily="2" charset="-122"/>
                <a:ea typeface="宋体" panose="02010600030101010101" pitchFamily="2" charset="-122"/>
              </a:rPr>
              <a:t>数据展示</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下图所示是目前拥有的数据，包括作者、阅读量、点赞量这三列数据。如图所示的数据可以通过爬虫从网站上获得。</a:t>
            </a:r>
            <a:endParaRPr lang="en-US" altLang="zh-CN" sz="2400" dirty="0">
              <a:latin typeface="宋体" panose="02010600030101010101" pitchFamily="2" charset="-122"/>
              <a:ea typeface="宋体" panose="02010600030101010101" pitchFamily="2" charset="-122"/>
            </a:endParaRPr>
          </a:p>
          <a:p>
            <a:pPr>
              <a:lnSpc>
                <a:spcPct val="100000"/>
              </a:lnSpc>
            </a:pPr>
            <a:r>
              <a:rPr lang="zh-CN" altLang="en-US" sz="2400" dirty="0">
                <a:latin typeface="宋体" panose="02010600030101010101" pitchFamily="2" charset="-122"/>
                <a:ea typeface="宋体" panose="02010600030101010101" pitchFamily="2" charset="-122"/>
              </a:rPr>
              <a:t>我们可以使用</a:t>
            </a:r>
            <a:r>
              <a:rPr lang="en-US" altLang="zh-CN" sz="2400" dirty="0">
                <a:latin typeface="宋体" panose="02010600030101010101" pitchFamily="2" charset="-122"/>
                <a:ea typeface="宋体" panose="02010600030101010101" pitchFamily="2" charset="-122"/>
              </a:rPr>
              <a:t>K-means</a:t>
            </a:r>
            <a:r>
              <a:rPr lang="zh-CN" altLang="en-US" sz="2400" dirty="0">
                <a:latin typeface="宋体" panose="02010600030101010101" pitchFamily="2" charset="-122"/>
                <a:ea typeface="宋体" panose="02010600030101010101" pitchFamily="2" charset="-122"/>
              </a:rPr>
              <a:t>方法来解决上述问题。</a:t>
            </a:r>
            <a:endParaRPr lang="zh-CN" altLang="en-US" sz="2400" dirty="0">
              <a:latin typeface="宋体" panose="02010600030101010101" pitchFamily="2" charset="-122"/>
              <a:ea typeface="宋体" panose="02010600030101010101" pitchFamily="2" charset="-122"/>
            </a:endParaRPr>
          </a:p>
          <a:p>
            <a:pPr>
              <a:lnSpc>
                <a:spcPct val="100000"/>
              </a:lnSpc>
            </a:pPr>
            <a:endParaRPr lang="zh-CN" altLang="zh-CN" sz="2400" dirty="0">
              <a:latin typeface="宋体" panose="02010600030101010101" pitchFamily="2" charset="-122"/>
              <a:ea typeface="宋体" panose="02010600030101010101" pitchFamily="2" charset="-122"/>
            </a:endParaRPr>
          </a:p>
          <a:p>
            <a:pPr>
              <a:lnSpc>
                <a:spcPct val="100000"/>
              </a:lnSpc>
            </a:pPr>
            <a:endParaRPr lang="zh-CN" altLang="en-US" sz="2400" dirty="0">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nvGraphicFramePr>
        <p:xfrm>
          <a:off x="7249212" y="1797344"/>
          <a:ext cx="4336331" cy="4141430"/>
        </p:xfrm>
        <a:graphic>
          <a:graphicData uri="http://schemas.openxmlformats.org/drawingml/2006/table">
            <a:tbl>
              <a:tblPr firstRow="1" firstCol="1" bandRow="1">
                <a:tableStyleId>{5C22544A-7EE6-4342-B048-85BDC9FD1C3A}</a:tableStyleId>
              </a:tblPr>
              <a:tblGrid>
                <a:gridCol w="1907166"/>
                <a:gridCol w="1251676"/>
                <a:gridCol w="1177489"/>
              </a:tblGrid>
              <a:tr h="297470">
                <a:tc>
                  <a:txBody>
                    <a:bodyPr/>
                    <a:lstStyle/>
                    <a:p>
                      <a:pPr algn="ctr">
                        <a:spcAft>
                          <a:spcPts val="0"/>
                        </a:spcAft>
                      </a:pPr>
                      <a:r>
                        <a:rPr lang="zh-CN" sz="1800" kern="0" dirty="0">
                          <a:effectLst/>
                        </a:rPr>
                        <a:t>作者名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阅读量</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0" dirty="0">
                          <a:effectLst/>
                        </a:rPr>
                        <a:t>点赞量</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鱼丸</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201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en-US" sz="1800" kern="0">
                          <a:effectLst/>
                        </a:rPr>
                        <a:t>qing</a:t>
                      </a:r>
                      <a:r>
                        <a:rPr lang="zh-CN" sz="1800" kern="0">
                          <a:effectLst/>
                        </a:rPr>
                        <a:t>庆春</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18032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6672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en-US" sz="1800" kern="0" dirty="0" err="1">
                          <a:effectLst/>
                        </a:rPr>
                        <a:t>JayloG</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63173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3790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影评里面请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111741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11174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en-US" sz="1800" kern="0">
                          <a:effectLst/>
                        </a:rPr>
                        <a:t>Excel</a:t>
                      </a:r>
                      <a:r>
                        <a:rPr lang="zh-CN" sz="1800" kern="0">
                          <a:effectLst/>
                        </a:rPr>
                        <a:t>精通</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268533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21483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脑极体</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596019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154965</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dirty="0">
                          <a:effectLst/>
                        </a:rPr>
                        <a:t>橘子姐姐</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597622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dirty="0">
                          <a:effectLst/>
                        </a:rPr>
                        <a:t>227096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121519">
                <a:tc>
                  <a:txBody>
                    <a:bodyPr/>
                    <a:lstStyle/>
                    <a:p>
                      <a:pPr algn="l">
                        <a:spcAft>
                          <a:spcPts val="0"/>
                        </a:spcAft>
                      </a:pPr>
                      <a:r>
                        <a:rPr lang="zh-CN" sz="1800" kern="0">
                          <a:effectLst/>
                        </a:rPr>
                        <a:t>五分钟机器学习</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858806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77293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计量经济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1113726</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111373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每日头条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1448973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449182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起点学院</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1588939</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460792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东亚观察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2003842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420807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97470">
                <a:tc>
                  <a:txBody>
                    <a:bodyPr/>
                    <a:lstStyle/>
                    <a:p>
                      <a:pPr algn="l">
                        <a:spcAft>
                          <a:spcPts val="0"/>
                        </a:spcAft>
                      </a:pPr>
                      <a:r>
                        <a:rPr lang="zh-CN" sz="1800" kern="0">
                          <a:effectLst/>
                        </a:rPr>
                        <a:t>智能家居</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a:effectLst/>
                        </a:rPr>
                        <a:t>2287364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800" kern="0" dirty="0">
                          <a:effectLst/>
                        </a:rPr>
                        <a:t>411726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数据处理：归一化</a:t>
            </a:r>
            <a:endParaRPr lang="zh-CN" altLang="en-US" dirty="0"/>
          </a:p>
        </p:txBody>
      </p:sp>
      <p:sp>
        <p:nvSpPr>
          <p:cNvPr id="3" name="内容占位符 2"/>
          <p:cNvSpPr>
            <a:spLocks noGrp="1"/>
          </p:cNvSpPr>
          <p:nvPr>
            <p:ph idx="1"/>
          </p:nvPr>
        </p:nvSpPr>
        <p:spPr/>
        <p:txBody>
          <a:bodyPr>
            <a:normAutofit/>
          </a:bodyPr>
          <a:lstStyle/>
          <a:p>
            <a:r>
              <a:rPr lang="zh-CN" altLang="en-US" sz="2400" dirty="0"/>
              <a:t>在使用</a:t>
            </a:r>
            <a:r>
              <a:rPr lang="en-US" altLang="zh-CN" sz="2400" dirty="0"/>
              <a:t>K-means</a:t>
            </a:r>
            <a:r>
              <a:rPr lang="zh-CN" altLang="en-US" sz="2400" dirty="0"/>
              <a:t>方法对变量分类之前，我们要先对数据进行归一化处理。这</a:t>
            </a:r>
            <a:r>
              <a:rPr lang="zh-CN" altLang="zh-CN" sz="2400" dirty="0"/>
              <a:t>是为了避免聚类的结果受到变量中极端值的强烈影响。</a:t>
            </a:r>
            <a:r>
              <a:rPr lang="zh-CN" altLang="en-US" sz="2400" dirty="0"/>
              <a:t>不过，</a:t>
            </a:r>
            <a:r>
              <a:rPr lang="zh-CN" altLang="zh-CN" sz="2400" dirty="0"/>
              <a:t>是否希望这种极端值的影响也取决于个人的目标</a:t>
            </a:r>
            <a:r>
              <a:rPr lang="zh-CN" altLang="en-US" sz="2400" dirty="0"/>
              <a:t>。</a:t>
            </a:r>
            <a:r>
              <a:rPr lang="zh-CN" altLang="zh-CN" sz="2400" dirty="0"/>
              <a:t>如果希望某些变量能更多地影响聚类的结果，可以增加某些字段的相对大小。这部分内容涉及一定的数学原理，此处暂不展开。</a:t>
            </a:r>
            <a:endParaRPr lang="zh-CN" altLang="zh-CN" sz="2400" dirty="0"/>
          </a:p>
          <a:p>
            <a:pPr marL="0" indent="0">
              <a:buNone/>
            </a:pPr>
            <a:endParaRPr lang="zh-CN" altLang="zh-CN" sz="2400" dirty="0"/>
          </a:p>
          <a:p>
            <a:r>
              <a:rPr lang="zh-CN" altLang="zh-CN" sz="2400" dirty="0"/>
              <a:t>如何归一化？</a:t>
            </a:r>
            <a:endParaRPr lang="zh-CN" altLang="zh-CN" sz="2400" dirty="0"/>
          </a:p>
          <a:p>
            <a:pPr marL="0" indent="0">
              <a:buNone/>
            </a:pPr>
            <a:r>
              <a:rPr lang="zh-CN" altLang="en-US" sz="2400" dirty="0"/>
              <a:t>此处介绍一种方法：</a:t>
            </a:r>
            <a:r>
              <a:rPr lang="zh-CN" altLang="zh-CN" sz="2400" dirty="0"/>
              <a:t>用极差归一化，让数值分布在</a:t>
            </a:r>
            <a:r>
              <a:rPr lang="en-US" altLang="zh-CN" sz="2400" dirty="0"/>
              <a:t>0</a:t>
            </a:r>
            <a:r>
              <a:rPr lang="zh-CN" altLang="zh-CN" sz="2400" dirty="0"/>
              <a:t>到</a:t>
            </a:r>
            <a:r>
              <a:rPr lang="en-US" altLang="zh-CN" sz="2400" dirty="0"/>
              <a:t>1</a:t>
            </a:r>
            <a:r>
              <a:rPr lang="zh-CN" altLang="zh-CN" sz="2400" dirty="0"/>
              <a:t>之间。</a:t>
            </a:r>
            <a:endParaRPr lang="en-US" altLang="zh-CN" sz="2400" dirty="0"/>
          </a:p>
          <a:p>
            <a:pPr marL="0" indent="0">
              <a:buNone/>
            </a:pPr>
            <a:r>
              <a:rPr lang="zh-CN" altLang="en-US" sz="2400" dirty="0"/>
              <a:t>具体公式为：</a:t>
            </a:r>
            <a:endParaRPr lang="zh-CN" altLang="zh-CN" sz="2400" dirty="0"/>
          </a:p>
          <a:p>
            <a:endParaRPr lang="zh-CN" altLang="en-US" sz="2400" dirty="0"/>
          </a:p>
        </p:txBody>
      </p:sp>
      <p:pic>
        <p:nvPicPr>
          <p:cNvPr id="4" name="图片 3" descr="零编程实操AI算法：K-Means用户分群应用案例"/>
          <p:cNvPicPr/>
          <p:nvPr/>
        </p:nvPicPr>
        <p:blipFill rotWithShape="1">
          <a:blip r:embed="rId1">
            <a:extLst>
              <a:ext uri="{28A0092B-C50C-407E-A947-70E740481C1C}">
                <a14:useLocalDpi xmlns:a14="http://schemas.microsoft.com/office/drawing/2010/main" val="0"/>
              </a:ext>
            </a:extLst>
          </a:blip>
          <a:srcRect l="40716" t="-1" r="40513" b="31304"/>
          <a:stretch>
            <a:fillRect/>
          </a:stretch>
        </p:blipFill>
        <p:spPr bwMode="auto">
          <a:xfrm>
            <a:off x="2738700" y="5475889"/>
            <a:ext cx="2168910" cy="6908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custDataLst>
              <p:tags r:id="rId3"/>
            </p:custDataLst>
          </p:nvPr>
        </p:nvGraphicFramePr>
        <p:xfrm>
          <a:off x="301625" y="918845"/>
          <a:ext cx="5489575" cy="4267200"/>
        </p:xfrm>
        <a:graphic>
          <a:graphicData uri="http://schemas.openxmlformats.org/drawingml/2006/table">
            <a:tbl>
              <a:tblPr firstRow="1" firstCol="1" bandRow="1">
                <a:tableStyleId>{5C22544A-7EE6-4342-B048-85BDC9FD1C3A}</a:tableStyleId>
              </a:tblPr>
              <a:tblGrid>
                <a:gridCol w="1405890"/>
                <a:gridCol w="812165"/>
                <a:gridCol w="746760"/>
                <a:gridCol w="1228090"/>
                <a:gridCol w="1296670"/>
              </a:tblGrid>
              <a:tr h="426720">
                <a:tc>
                  <a:txBody>
                    <a:bodyPr/>
                    <a:lstStyle/>
                    <a:p>
                      <a:pPr algn="ctr">
                        <a:spcAft>
                          <a:spcPts val="0"/>
                        </a:spcAft>
                      </a:pPr>
                      <a:r>
                        <a:rPr lang="zh-CN" sz="1400" kern="0" dirty="0">
                          <a:effectLst/>
                        </a:rPr>
                        <a:t>作者名</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0" dirty="0">
                          <a:effectLst/>
                        </a:rPr>
                        <a:t>阅读量</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0">
                          <a:effectLst/>
                        </a:rPr>
                        <a:t>点赞量</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0" dirty="0">
                          <a:effectLst/>
                        </a:rPr>
                        <a:t>归一化的</a:t>
                      </a:r>
                      <a:endParaRPr lang="en-US" altLang="zh-CN" sz="1400" kern="0" dirty="0">
                        <a:effectLst/>
                      </a:endParaRPr>
                    </a:p>
                    <a:p>
                      <a:pPr algn="ctr">
                        <a:spcAft>
                          <a:spcPts val="0"/>
                        </a:spcAft>
                      </a:pPr>
                      <a:r>
                        <a:rPr lang="zh-CN" sz="1400" kern="0" dirty="0">
                          <a:effectLst/>
                        </a:rPr>
                        <a:t>阅读量</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0" dirty="0">
                          <a:effectLst/>
                        </a:rPr>
                        <a:t>归一化的</a:t>
                      </a:r>
                      <a:endParaRPr lang="en-US" altLang="zh-CN" sz="1400" kern="0" dirty="0">
                        <a:effectLst/>
                      </a:endParaRPr>
                    </a:p>
                    <a:p>
                      <a:pPr algn="ctr">
                        <a:spcAft>
                          <a:spcPts val="0"/>
                        </a:spcAft>
                      </a:pPr>
                      <a:r>
                        <a:rPr lang="zh-CN" sz="1400" kern="0" dirty="0">
                          <a:effectLst/>
                        </a:rPr>
                        <a:t>点赞量</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zh-CN" sz="1400" kern="0">
                          <a:effectLst/>
                        </a:rPr>
                        <a:t>鱼丸</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dirty="0">
                          <a:effectLst/>
                        </a:rPr>
                        <a:t>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en-US" sz="1400" kern="0">
                          <a:effectLst/>
                        </a:rPr>
                        <a:t>qing</a:t>
                      </a:r>
                      <a:r>
                        <a:rPr lang="zh-CN" sz="1400" kern="0">
                          <a:effectLst/>
                        </a:rPr>
                        <a:t>庆春</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18032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6672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0.007796121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0.014470463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en-US" sz="1400" kern="0">
                          <a:effectLst/>
                        </a:rPr>
                        <a:t>JayloG</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63173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3790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0.027532799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0.008217136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zh-CN" sz="1400" kern="0">
                          <a:effectLst/>
                        </a:rPr>
                        <a:t>影评里面请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111741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11174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0.04876784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0.024241241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en-US" sz="1400" kern="0">
                          <a:effectLst/>
                        </a:rPr>
                        <a:t>Excel</a:t>
                      </a:r>
                      <a:r>
                        <a:rPr lang="zh-CN" sz="1400" kern="0">
                          <a:effectLst/>
                        </a:rPr>
                        <a:t>精通</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268533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21483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0.117320891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0.046612773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zh-CN" sz="1400" kern="0">
                          <a:effectLst/>
                        </a:rPr>
                        <a:t>脑极体</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596019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154965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0.260505264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0.336295265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13360">
                <a:tc>
                  <a:txBody>
                    <a:bodyPr/>
                    <a:lstStyle/>
                    <a:p>
                      <a:pPr algn="l">
                        <a:spcAft>
                          <a:spcPts val="0"/>
                        </a:spcAft>
                      </a:pPr>
                      <a:r>
                        <a:rPr lang="zh-CN" sz="1400" kern="0">
                          <a:effectLst/>
                        </a:rPr>
                        <a:t>东亚观察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597622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227096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0.261206132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0.492834442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203200">
                <a:tc>
                  <a:txBody>
                    <a:bodyPr/>
                    <a:lstStyle/>
                    <a:p>
                      <a:pPr algn="l">
                        <a:spcAft>
                          <a:spcPts val="0"/>
                        </a:spcAft>
                      </a:pPr>
                      <a:r>
                        <a:rPr lang="zh-CN" sz="1400" kern="0">
                          <a:effectLst/>
                        </a:rPr>
                        <a:t>五分钟机器学习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858806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77293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0.375401753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0.167731085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6720">
                <a:tc>
                  <a:txBody>
                    <a:bodyPr/>
                    <a:lstStyle/>
                    <a:p>
                      <a:pPr algn="l">
                        <a:spcAft>
                          <a:spcPts val="0"/>
                        </a:spcAft>
                      </a:pPr>
                      <a:r>
                        <a:rPr lang="zh-CN" sz="1400" kern="0">
                          <a:effectLst/>
                        </a:rPr>
                        <a:t>计量经济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1113726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111373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0.48685861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0.241691428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6720">
                <a:tc>
                  <a:txBody>
                    <a:bodyPr/>
                    <a:lstStyle/>
                    <a:p>
                      <a:pPr algn="l">
                        <a:spcAft>
                          <a:spcPts val="0"/>
                        </a:spcAft>
                      </a:pPr>
                      <a:r>
                        <a:rPr lang="zh-CN" sz="1400" kern="0">
                          <a:effectLst/>
                        </a:rPr>
                        <a:t>每日头条</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1448973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449182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0.63343627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dirty="0">
                          <a:effectLst/>
                        </a:rPr>
                        <a:t>0.974802571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6720">
                <a:tc>
                  <a:txBody>
                    <a:bodyPr/>
                    <a:lstStyle/>
                    <a:p>
                      <a:pPr algn="l">
                        <a:spcAft>
                          <a:spcPts val="0"/>
                        </a:spcAft>
                      </a:pPr>
                      <a:r>
                        <a:rPr lang="zh-CN" sz="1400" kern="0">
                          <a:effectLst/>
                        </a:rPr>
                        <a:t>起点学院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1588939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460792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0.694632608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6720">
                <a:tc>
                  <a:txBody>
                    <a:bodyPr/>
                    <a:lstStyle/>
                    <a:p>
                      <a:pPr algn="l">
                        <a:spcAft>
                          <a:spcPts val="0"/>
                        </a:spcAft>
                      </a:pPr>
                      <a:r>
                        <a:rPr lang="zh-CN" sz="1400" kern="0">
                          <a:effectLst/>
                        </a:rPr>
                        <a:t>橘子姐姐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2003842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420807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0.876037694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0.913223728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26720">
                <a:tc>
                  <a:txBody>
                    <a:bodyPr/>
                    <a:lstStyle/>
                    <a:p>
                      <a:pPr algn="l">
                        <a:spcAft>
                          <a:spcPts val="0"/>
                        </a:spcAft>
                      </a:pPr>
                      <a:r>
                        <a:rPr lang="zh-CN" sz="1400" kern="0">
                          <a:effectLst/>
                        </a:rPr>
                        <a:t>智能家居</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2287364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dirty="0">
                          <a:effectLst/>
                        </a:rPr>
                        <a:t>411726</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r">
                        <a:spcAft>
                          <a:spcPts val="0"/>
                        </a:spcAft>
                      </a:pPr>
                      <a:r>
                        <a:rPr lang="en-US" sz="1400" kern="0" dirty="0">
                          <a:effectLst/>
                        </a:rPr>
                        <a:t>0.893515545</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bl>
          </a:graphicData>
        </a:graphic>
      </p:graphicFrame>
      <p:graphicFrame>
        <p:nvGraphicFramePr>
          <p:cNvPr id="5" name="图表 4"/>
          <p:cNvGraphicFramePr/>
          <p:nvPr/>
        </p:nvGraphicFramePr>
        <p:xfrm>
          <a:off x="5876042" y="1118033"/>
          <a:ext cx="6117995" cy="2802219"/>
        </p:xfrm>
        <a:graphic>
          <a:graphicData uri="http://schemas.openxmlformats.org/drawingml/2006/chart">
            <c:chart xmlns:c="http://schemas.openxmlformats.org/drawingml/2006/chart" xmlns:r="http://schemas.openxmlformats.org/officeDocument/2006/relationships" r:id="rId1"/>
          </a:graphicData>
        </a:graphic>
      </p:graphicFrame>
      <p:sp>
        <p:nvSpPr>
          <p:cNvPr id="6" name="文本框 5"/>
          <p:cNvSpPr txBox="1"/>
          <p:nvPr/>
        </p:nvSpPr>
        <p:spPr>
          <a:xfrm>
            <a:off x="301659" y="300508"/>
            <a:ext cx="10360056" cy="461665"/>
          </a:xfrm>
          <a:prstGeom prst="rect">
            <a:avLst/>
          </a:prstGeom>
          <a:noFill/>
        </p:spPr>
        <p:txBody>
          <a:bodyPr wrap="square" rtlCol="0">
            <a:spAutoFit/>
          </a:bodyPr>
          <a:lstStyle/>
          <a:p>
            <a:r>
              <a:rPr lang="zh-CN" altLang="en-US" sz="2400" dirty="0"/>
              <a:t>处理后的数据如下所示：</a:t>
            </a:r>
            <a:endParaRPr lang="zh-CN" altLang="en-US" sz="2400" dirty="0"/>
          </a:p>
        </p:txBody>
      </p:sp>
      <p:sp>
        <p:nvSpPr>
          <p:cNvPr id="7" name="文本框 6"/>
          <p:cNvSpPr txBox="1"/>
          <p:nvPr/>
        </p:nvSpPr>
        <p:spPr>
          <a:xfrm>
            <a:off x="597031" y="4276111"/>
            <a:ext cx="10558021" cy="646331"/>
          </a:xfrm>
          <a:prstGeom prst="rect">
            <a:avLst/>
          </a:prstGeom>
          <a:noFill/>
        </p:spPr>
        <p:txBody>
          <a:bodyPr wrap="square" rtlCol="0">
            <a:spAutoFit/>
          </a:bodyPr>
          <a:lstStyle/>
          <a:p>
            <a:r>
              <a:rPr lang="zh-CN" altLang="en-US" dirty="0"/>
              <a:t>根据观察，以上数据适合分成</a:t>
            </a:r>
            <a:r>
              <a:rPr lang="en-US" altLang="zh-CN" dirty="0"/>
              <a:t>3</a:t>
            </a:r>
            <a:r>
              <a:rPr lang="zh-CN" altLang="en-US" dirty="0"/>
              <a:t>类（即取</a:t>
            </a:r>
            <a:r>
              <a:rPr lang="en-US" altLang="zh-CN" dirty="0"/>
              <a:t>K=3</a:t>
            </a:r>
            <a:r>
              <a:rPr lang="zh-CN" altLang="en-US" dirty="0"/>
              <a:t>），不过，为了更清楚地说明</a:t>
            </a:r>
            <a:r>
              <a:rPr lang="en-US" altLang="zh-CN" dirty="0"/>
              <a:t>K-means</a:t>
            </a:r>
            <a:r>
              <a:rPr lang="zh-CN" altLang="en-US" dirty="0"/>
              <a:t>算法的逻辑，我们选用如下</a:t>
            </a:r>
            <a:r>
              <a:rPr lang="en-US" altLang="zh-CN" dirty="0"/>
              <a:t>4</a:t>
            </a:r>
            <a:r>
              <a:rPr lang="zh-CN" altLang="en-US" dirty="0"/>
              <a:t>组数据进行分类。如果有兴趣可以在学习后自己对以上数据进行处理。</a:t>
            </a:r>
            <a:endParaRPr lang="zh-CN" altLang="en-US" dirty="0"/>
          </a:p>
        </p:txBody>
      </p:sp>
      <p:graphicFrame>
        <p:nvGraphicFramePr>
          <p:cNvPr id="8" name="表格 7"/>
          <p:cNvGraphicFramePr>
            <a:graphicFrameLocks noGrp="1"/>
          </p:cNvGraphicFramePr>
          <p:nvPr>
            <p:custDataLst>
              <p:tags r:id="rId4"/>
            </p:custDataLst>
          </p:nvPr>
        </p:nvGraphicFramePr>
        <p:xfrm>
          <a:off x="1373083" y="5350634"/>
          <a:ext cx="2871175" cy="1478280"/>
        </p:xfrm>
        <a:graphic>
          <a:graphicData uri="http://schemas.openxmlformats.org/drawingml/2006/table">
            <a:tbl>
              <a:tblPr firstRow="1" firstCol="1" bandRow="1">
                <a:tableStyleId>{5C22544A-7EE6-4342-B048-85BDC9FD1C3A}</a:tableStyleId>
              </a:tblPr>
              <a:tblGrid>
                <a:gridCol w="970547"/>
                <a:gridCol w="963155"/>
                <a:gridCol w="937473"/>
              </a:tblGrid>
              <a:tr h="302376">
                <a:tc>
                  <a:txBody>
                    <a:bodyPr/>
                    <a:lstStyle/>
                    <a:p>
                      <a:pPr algn="l">
                        <a:spcAft>
                          <a:spcPts val="0"/>
                        </a:spcAft>
                      </a:pPr>
                      <a:r>
                        <a:rPr lang="zh-CN" sz="1600" kern="0">
                          <a:effectLst/>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a:effectLst/>
                        </a:rPr>
                        <a:t>X</a:t>
                      </a:r>
                      <a:r>
                        <a:rPr lang="zh-CN" sz="1400" kern="0">
                          <a:effectLst/>
                        </a:rPr>
                        <a:t>阅读</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400" kern="0">
                          <a:effectLst/>
                        </a:rPr>
                        <a:t>Y</a:t>
                      </a:r>
                      <a:r>
                        <a:rPr lang="zh-CN" sz="1400" kern="0">
                          <a:effectLst/>
                        </a:rPr>
                        <a:t>点赞</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93976">
                <a:tc>
                  <a:txBody>
                    <a:bodyPr/>
                    <a:lstStyle/>
                    <a:p>
                      <a:pPr algn="l">
                        <a:spcAft>
                          <a:spcPts val="0"/>
                        </a:spcAft>
                      </a:pPr>
                      <a:r>
                        <a:rPr lang="zh-CN" sz="1400" kern="0">
                          <a:effectLst/>
                        </a:rPr>
                        <a:t>东亚观察</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0.261206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0.492834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93976">
                <a:tc>
                  <a:txBody>
                    <a:bodyPr/>
                    <a:lstStyle/>
                    <a:p>
                      <a:pPr algn="l">
                        <a:spcAft>
                          <a:spcPts val="0"/>
                        </a:spcAft>
                      </a:pPr>
                      <a:r>
                        <a:rPr lang="zh-CN" sz="1400" kern="0">
                          <a:effectLst/>
                        </a:rPr>
                        <a:t>计量经济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0.486859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dirty="0">
                          <a:effectLst/>
                        </a:rPr>
                        <a:t>0.241691</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93976">
                <a:tc>
                  <a:txBody>
                    <a:bodyPr/>
                    <a:lstStyle/>
                    <a:p>
                      <a:pPr algn="l">
                        <a:spcAft>
                          <a:spcPts val="0"/>
                        </a:spcAft>
                      </a:pPr>
                      <a:r>
                        <a:rPr lang="zh-CN" sz="1400" kern="0">
                          <a:effectLst/>
                        </a:rPr>
                        <a:t>起点学院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0.694633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93976">
                <a:tc>
                  <a:txBody>
                    <a:bodyPr/>
                    <a:lstStyle/>
                    <a:p>
                      <a:pPr algn="l">
                        <a:spcAft>
                          <a:spcPts val="0"/>
                        </a:spcAft>
                      </a:pPr>
                      <a:r>
                        <a:rPr lang="zh-CN" sz="1400" kern="0">
                          <a:effectLst/>
                        </a:rPr>
                        <a:t>橘子姐姐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a:effectLst/>
                        </a:rPr>
                        <a:t>0.876038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400" kern="0" dirty="0">
                          <a:effectLst/>
                        </a:rPr>
                        <a:t>0.913224</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9" name="图表 8"/>
          <p:cNvGraphicFramePr/>
          <p:nvPr/>
        </p:nvGraphicFramePr>
        <p:xfrm>
          <a:off x="5778632" y="4853277"/>
          <a:ext cx="4697691" cy="186466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9408" y="569936"/>
            <a:ext cx="6486427" cy="4351338"/>
          </a:xfrm>
        </p:spPr>
        <p:txBody>
          <a:bodyPr>
            <a:normAutofit/>
          </a:bodyPr>
          <a:lstStyle/>
          <a:p>
            <a:r>
              <a:rPr lang="zh-CN" altLang="en-US" sz="2000" b="1" dirty="0">
                <a:latin typeface="宋体" panose="02010600030101010101" pitchFamily="2" charset="-122"/>
                <a:ea typeface="宋体" panose="02010600030101010101" pitchFamily="2" charset="-122"/>
              </a:rPr>
              <a:t>第一步：随机选取聚类中心</a:t>
            </a:r>
            <a:endParaRPr lang="en-US" altLang="zh-CN" sz="2000" b="1"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首先我们需要选择</a:t>
            </a:r>
            <a:r>
              <a:rPr lang="en-US" altLang="zh-CN" sz="2000" dirty="0">
                <a:latin typeface="宋体" panose="02010600030101010101" pitchFamily="2" charset="-122"/>
                <a:ea typeface="宋体" panose="02010600030101010101" pitchFamily="2" charset="-122"/>
              </a:rPr>
              <a:t>K</a:t>
            </a:r>
            <a:r>
              <a:rPr lang="zh-CN" altLang="zh-CN" sz="2000" dirty="0">
                <a:latin typeface="宋体" panose="02010600030101010101" pitchFamily="2" charset="-122"/>
                <a:ea typeface="宋体" panose="02010600030101010101" pitchFamily="2" charset="-122"/>
              </a:rPr>
              <a:t>个点作为初始中心，每一个点代表一个聚类中心。从</a:t>
            </a:r>
            <a:r>
              <a:rPr lang="zh-CN" altLang="en-US" sz="2000" dirty="0">
                <a:latin typeface="宋体" panose="02010600030101010101" pitchFamily="2" charset="-122"/>
                <a:ea typeface="宋体" panose="02010600030101010101" pitchFamily="2" charset="-122"/>
              </a:rPr>
              <a:t>上一页的数据分布中</a:t>
            </a:r>
            <a:r>
              <a:rPr lang="zh-CN" altLang="zh-CN" sz="2000" dirty="0">
                <a:latin typeface="宋体" panose="02010600030101010101" pitchFamily="2" charset="-122"/>
                <a:ea typeface="宋体" panose="02010600030101010101" pitchFamily="2" charset="-122"/>
              </a:rPr>
              <a:t>我们可以看出</a:t>
            </a:r>
            <a:r>
              <a:rPr lang="zh-CN" altLang="en-US" sz="2000" dirty="0">
                <a:latin typeface="宋体" panose="02010600030101010101" pitchFamily="2" charset="-122"/>
                <a:ea typeface="宋体" panose="02010600030101010101" pitchFamily="2" charset="-122"/>
              </a:rPr>
              <a:t>，样本</a:t>
            </a:r>
            <a:r>
              <a:rPr lang="zh-CN" altLang="zh-CN" sz="2000" dirty="0">
                <a:latin typeface="宋体" panose="02010600030101010101" pitchFamily="2" charset="-122"/>
                <a:ea typeface="宋体" panose="02010600030101010101" pitchFamily="2" charset="-122"/>
              </a:rPr>
              <a:t>应该分成</a:t>
            </a:r>
            <a:r>
              <a:rPr lang="en-US" altLang="zh-CN" sz="2000" dirty="0">
                <a:latin typeface="宋体" panose="02010600030101010101" pitchFamily="2" charset="-122"/>
                <a:ea typeface="宋体" panose="02010600030101010101" pitchFamily="2" charset="-122"/>
              </a:rPr>
              <a:t>2</a:t>
            </a:r>
            <a:r>
              <a:rPr lang="zh-CN" altLang="zh-CN" sz="2000" dirty="0">
                <a:latin typeface="宋体" panose="02010600030101010101" pitchFamily="2" charset="-122"/>
                <a:ea typeface="宋体" panose="02010600030101010101" pitchFamily="2" charset="-122"/>
              </a:rPr>
              <a:t>类，所以</a:t>
            </a:r>
            <a:r>
              <a:rPr lang="zh-CN" altLang="en-US" sz="2000" dirty="0">
                <a:latin typeface="宋体" panose="02010600030101010101" pitchFamily="2" charset="-122"/>
                <a:ea typeface="宋体" panose="02010600030101010101" pitchFamily="2" charset="-122"/>
              </a:rPr>
              <a:t>取</a:t>
            </a:r>
            <a:r>
              <a:rPr lang="en-US" altLang="zh-CN" sz="2000" dirty="0">
                <a:latin typeface="宋体" panose="02010600030101010101" pitchFamily="2" charset="-122"/>
                <a:ea typeface="宋体" panose="02010600030101010101" pitchFamily="2" charset="-122"/>
              </a:rPr>
              <a:t>K=2</a:t>
            </a:r>
            <a:r>
              <a:rPr lang="zh-CN"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两</a:t>
            </a:r>
            <a:r>
              <a:rPr lang="zh-CN" altLang="zh-CN" sz="2000" dirty="0">
                <a:latin typeface="宋体" panose="02010600030101010101" pitchFamily="2" charset="-122"/>
                <a:ea typeface="宋体" panose="02010600030101010101" pitchFamily="2" charset="-122"/>
              </a:rPr>
              <a:t>个点分别是点</a:t>
            </a:r>
            <a:r>
              <a:rPr lang="en-US" altLang="zh-CN" sz="2000" dirty="0">
                <a:latin typeface="宋体" panose="02010600030101010101" pitchFamily="2" charset="-122"/>
                <a:ea typeface="宋体" panose="02010600030101010101" pitchFamily="2" charset="-122"/>
              </a:rPr>
              <a:t>A</a:t>
            </a:r>
            <a:r>
              <a:rPr lang="zh-CN" altLang="zh-CN" sz="2000" dirty="0">
                <a:latin typeface="宋体" panose="02010600030101010101" pitchFamily="2" charset="-122"/>
                <a:ea typeface="宋体" panose="02010600030101010101" pitchFamily="2" charset="-122"/>
              </a:rPr>
              <a:t>、点</a:t>
            </a:r>
            <a:r>
              <a:rPr lang="en-US" altLang="zh-CN" sz="2000" dirty="0">
                <a:latin typeface="宋体" panose="02010600030101010101" pitchFamily="2" charset="-122"/>
                <a:ea typeface="宋体" panose="02010600030101010101" pitchFamily="2" charset="-122"/>
              </a:rPr>
              <a:t>B</a:t>
            </a:r>
            <a:r>
              <a:rPr lang="zh-CN" altLang="zh-CN" sz="2000" dirty="0">
                <a:latin typeface="宋体" panose="02010600030101010101" pitchFamily="2" charset="-122"/>
                <a:ea typeface="宋体" panose="02010600030101010101" pitchFamily="2" charset="-122"/>
              </a:rPr>
              <a:t>。然后随机给这</a:t>
            </a:r>
            <a:r>
              <a:rPr lang="zh-CN" altLang="en-US" sz="2000" dirty="0">
                <a:latin typeface="宋体" panose="02010600030101010101" pitchFamily="2" charset="-122"/>
                <a:ea typeface="宋体" panose="02010600030101010101" pitchFamily="2" charset="-122"/>
              </a:rPr>
              <a:t>两</a:t>
            </a:r>
            <a:r>
              <a:rPr lang="zh-CN" altLang="zh-CN" sz="2000" dirty="0">
                <a:latin typeface="宋体" panose="02010600030101010101" pitchFamily="2" charset="-122"/>
                <a:ea typeface="宋体" panose="02010600030101010101" pitchFamily="2" charset="-122"/>
              </a:rPr>
              <a:t>个中心点赋值，我们就暂定为</a:t>
            </a:r>
            <a:r>
              <a:rPr lang="en-US" altLang="zh-CN" sz="2000" dirty="0">
                <a:latin typeface="宋体" panose="02010600030101010101" pitchFamily="2" charset="-122"/>
                <a:ea typeface="宋体" panose="02010600030101010101" pitchFamily="2" charset="-122"/>
              </a:rPr>
              <a:t>A(0</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0)</a:t>
            </a:r>
            <a:r>
              <a:rPr lang="zh-CN" altLang="zh-CN"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B(0.4</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0.4)</a:t>
            </a:r>
            <a:r>
              <a:rPr lang="zh-CN" altLang="zh-CN"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zh-CN" altLang="zh-CN" sz="2000" b="1" dirty="0">
                <a:latin typeface="宋体" panose="02010600030101010101" pitchFamily="2" charset="-122"/>
                <a:ea typeface="宋体" panose="02010600030101010101" pitchFamily="2" charset="-122"/>
              </a:rPr>
              <a:t>第二步：</a:t>
            </a:r>
            <a:r>
              <a:rPr lang="zh-CN" altLang="en-US" sz="2000" b="1" dirty="0">
                <a:latin typeface="宋体" panose="02010600030101010101" pitchFamily="2" charset="-122"/>
                <a:ea typeface="宋体" panose="02010600030101010101" pitchFamily="2" charset="-122"/>
              </a:rPr>
              <a:t>计算样本与中心的距离</a:t>
            </a:r>
            <a:endParaRPr lang="en-US" altLang="zh-CN" sz="2000" b="1"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对于样本中的数据对象，根据点与点的距离公式计算他们与聚类中心的距离，按距离最近的准则将他们分到距离他们最近的聚类中心所对应的类。</a:t>
            </a:r>
            <a:r>
              <a:rPr lang="zh-CN" altLang="en-US" sz="2000" dirty="0">
                <a:latin typeface="宋体" panose="02010600030101010101" pitchFamily="2" charset="-122"/>
                <a:ea typeface="宋体" panose="02010600030101010101" pitchFamily="2" charset="-122"/>
              </a:rPr>
              <a:t>（注：此处的距离为欧氏距离。）距离公式如右图所示。</a:t>
            </a:r>
            <a:endParaRPr lang="en-US" altLang="zh-CN" sz="2000" dirty="0">
              <a:latin typeface="宋体" panose="02010600030101010101" pitchFamily="2" charset="-122"/>
              <a:ea typeface="宋体" panose="02010600030101010101" pitchFamily="2" charset="-122"/>
            </a:endParaRPr>
          </a:p>
          <a:p>
            <a:pPr marL="0" indent="0">
              <a:buNone/>
            </a:pPr>
            <a:r>
              <a:rPr lang="zh-CN" altLang="zh-CN" sz="2000" dirty="0">
                <a:latin typeface="宋体" panose="02010600030101010101" pitchFamily="2" charset="-122"/>
                <a:ea typeface="宋体" panose="02010600030101010101" pitchFamily="2" charset="-122"/>
              </a:rPr>
              <a:t>计算后的结果如下：</a:t>
            </a:r>
            <a:endParaRPr lang="zh-CN" altLang="zh-CN" sz="2000" dirty="0">
              <a:latin typeface="宋体" panose="02010600030101010101" pitchFamily="2" charset="-122"/>
              <a:ea typeface="宋体" panose="02010600030101010101" pitchFamily="2" charset="-122"/>
            </a:endParaRPr>
          </a:p>
          <a:p>
            <a:pPr marL="0" indent="0">
              <a:buNone/>
            </a:pPr>
            <a:endParaRPr lang="zh-CN" altLang="zh-CN" sz="2000" dirty="0">
              <a:latin typeface="宋体" panose="02010600030101010101" pitchFamily="2" charset="-122"/>
              <a:ea typeface="宋体" panose="02010600030101010101" pitchFamily="2" charset="-122"/>
            </a:endParaRPr>
          </a:p>
          <a:p>
            <a:endParaRPr lang="zh-CN" altLang="zh-CN" sz="2000" dirty="0"/>
          </a:p>
          <a:p>
            <a:endParaRPr lang="zh-CN" altLang="en-US" sz="2000" dirty="0"/>
          </a:p>
        </p:txBody>
      </p:sp>
      <p:graphicFrame>
        <p:nvGraphicFramePr>
          <p:cNvPr id="8" name="图表 7"/>
          <p:cNvGraphicFramePr/>
          <p:nvPr/>
        </p:nvGraphicFramePr>
        <p:xfrm>
          <a:off x="6890994" y="569936"/>
          <a:ext cx="5103043" cy="2540910"/>
        </p:xfrm>
        <a:graphic>
          <a:graphicData uri="http://schemas.openxmlformats.org/drawingml/2006/chart">
            <c:chart xmlns:c="http://schemas.openxmlformats.org/drawingml/2006/chart" xmlns:r="http://schemas.openxmlformats.org/officeDocument/2006/relationships" r:id="rId1"/>
          </a:graphicData>
        </a:graphic>
      </p:graphicFrame>
      <p:pic>
        <p:nvPicPr>
          <p:cNvPr id="9" name="图片 8" descr="零编程实操AI算法：K-Means用户分群应用案例"/>
          <p:cNvPicPr/>
          <p:nvPr/>
        </p:nvPicPr>
        <p:blipFill rotWithShape="1">
          <a:blip r:embed="rId2">
            <a:extLst>
              <a:ext uri="{28A0092B-C50C-407E-A947-70E740481C1C}">
                <a14:useLocalDpi xmlns:a14="http://schemas.microsoft.com/office/drawing/2010/main" val="0"/>
              </a:ext>
            </a:extLst>
          </a:blip>
          <a:srcRect l="25647" t="11886" r="25254" b="41676"/>
          <a:stretch>
            <a:fillRect/>
          </a:stretch>
        </p:blipFill>
        <p:spPr bwMode="auto">
          <a:xfrm>
            <a:off x="7277492" y="3367727"/>
            <a:ext cx="4637987" cy="499620"/>
          </a:xfrm>
          <a:prstGeom prst="rect">
            <a:avLst/>
          </a:prstGeom>
          <a:noFill/>
          <a:ln>
            <a:noFill/>
          </a:ln>
        </p:spPr>
      </p:pic>
      <p:graphicFrame>
        <p:nvGraphicFramePr>
          <p:cNvPr id="10" name="表格 9"/>
          <p:cNvGraphicFramePr>
            <a:graphicFrameLocks noGrp="1"/>
          </p:cNvGraphicFramePr>
          <p:nvPr>
            <p:custDataLst>
              <p:tags r:id="rId3"/>
            </p:custDataLst>
          </p:nvPr>
        </p:nvGraphicFramePr>
        <p:xfrm>
          <a:off x="307975" y="5006340"/>
          <a:ext cx="5669915" cy="1874520"/>
        </p:xfrm>
        <a:graphic>
          <a:graphicData uri="http://schemas.openxmlformats.org/drawingml/2006/table">
            <a:tbl>
              <a:tblPr firstRow="1" firstCol="1" bandRow="1">
                <a:tableStyleId>{5C22544A-7EE6-4342-B048-85BDC9FD1C3A}</a:tableStyleId>
              </a:tblPr>
              <a:tblGrid>
                <a:gridCol w="929640"/>
                <a:gridCol w="1249045"/>
                <a:gridCol w="996950"/>
                <a:gridCol w="1248410"/>
                <a:gridCol w="1245870"/>
              </a:tblGrid>
              <a:tr h="283210">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名称</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500" kern="0" baseline="0" dirty="0">
                          <a:effectLst/>
                          <a:latin typeface="宋体" panose="02010600030101010101" pitchFamily="2" charset="-122"/>
                          <a:ea typeface="宋体" panose="02010600030101010101" pitchFamily="2" charset="-122"/>
                        </a:rPr>
                        <a:t>X</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500" kern="0" baseline="0">
                          <a:effectLst/>
                          <a:latin typeface="宋体" panose="02010600030101010101" pitchFamily="2" charset="-122"/>
                          <a:ea typeface="宋体" panose="02010600030101010101" pitchFamily="2" charset="-122"/>
                        </a:rPr>
                        <a:t>Y</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到</a:t>
                      </a:r>
                      <a:r>
                        <a:rPr lang="en-US" sz="1500" kern="0" baseline="0">
                          <a:effectLst/>
                          <a:latin typeface="宋体" panose="02010600030101010101" pitchFamily="2" charset="-122"/>
                          <a:ea typeface="宋体" panose="02010600030101010101" pitchFamily="2" charset="-122"/>
                        </a:rPr>
                        <a:t>A</a:t>
                      </a:r>
                      <a:r>
                        <a:rPr lang="zh-CN" sz="1500" kern="0" baseline="0">
                          <a:effectLst/>
                          <a:latin typeface="宋体" panose="02010600030101010101" pitchFamily="2" charset="-122"/>
                          <a:ea typeface="宋体" panose="02010600030101010101" pitchFamily="2" charset="-122"/>
                        </a:rPr>
                        <a:t>点的距离</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到</a:t>
                      </a:r>
                      <a:r>
                        <a:rPr lang="en-US" sz="1500" kern="0" baseline="0" dirty="0">
                          <a:effectLst/>
                          <a:latin typeface="宋体" panose="02010600030101010101" pitchFamily="2" charset="-122"/>
                          <a:ea typeface="宋体" panose="02010600030101010101" pitchFamily="2" charset="-122"/>
                        </a:rPr>
                        <a:t>B</a:t>
                      </a:r>
                      <a:r>
                        <a:rPr lang="zh-CN" sz="1500" kern="0" baseline="0" dirty="0">
                          <a:effectLst/>
                          <a:latin typeface="宋体" panose="02010600030101010101" pitchFamily="2" charset="-122"/>
                          <a:ea typeface="宋体" panose="02010600030101010101" pitchFamily="2" charset="-122"/>
                        </a:rPr>
                        <a:t>点的距离</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83210">
                <a:tc>
                  <a:txBody>
                    <a:bodyPr/>
                    <a:lstStyle/>
                    <a:p>
                      <a:pPr algn="l">
                        <a:spcAft>
                          <a:spcPts val="0"/>
                        </a:spcAft>
                      </a:pPr>
                      <a:r>
                        <a:rPr lang="zh-CN" sz="1500" kern="0" baseline="0" dirty="0">
                          <a:effectLst/>
                          <a:latin typeface="宋体" panose="02010600030101010101" pitchFamily="2" charset="-122"/>
                          <a:ea typeface="宋体" panose="02010600030101010101" pitchFamily="2" charset="-122"/>
                        </a:rPr>
                        <a:t>东亚观察</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0.261206132</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0.492834</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0.166978955</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0.739943062</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83845">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计量经济</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0.48685861</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0.241691</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0.180571377</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0.82042027</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83845">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起点学院</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0.694632608</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1</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0.668437262</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0.105367392</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83210">
                <a:tc>
                  <a:txBody>
                    <a:bodyPr/>
                    <a:lstStyle/>
                    <a:p>
                      <a:pPr algn="l">
                        <a:spcAft>
                          <a:spcPts val="0"/>
                        </a:spcAft>
                      </a:pPr>
                      <a:r>
                        <a:rPr lang="zh-CN" sz="1500" kern="0" baseline="0">
                          <a:effectLst/>
                          <a:latin typeface="宋体" panose="02010600030101010101" pitchFamily="2" charset="-122"/>
                          <a:ea typeface="宋体" panose="02010600030101010101" pitchFamily="2" charset="-122"/>
                        </a:rPr>
                        <a:t>橘子姐姐</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0.876037694</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0.913224</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0.700007486</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0.115377001</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28600">
                <a:tc>
                  <a:txBody>
                    <a:bodyPr/>
                    <a:lstStyle/>
                    <a:p>
                      <a:pPr algn="l">
                        <a:spcAft>
                          <a:spcPts val="0"/>
                        </a:spcAft>
                      </a:pPr>
                      <a:r>
                        <a:rPr lang="en-US" sz="1500" kern="0" baseline="0">
                          <a:effectLst/>
                          <a:latin typeface="宋体" panose="02010600030101010101" pitchFamily="2" charset="-122"/>
                          <a:ea typeface="宋体" panose="02010600030101010101" pitchFamily="2" charset="-122"/>
                        </a:rPr>
                        <a:t>A</a:t>
                      </a:r>
                      <a:r>
                        <a:rPr lang="zh-CN" sz="1500" kern="0" baseline="0">
                          <a:effectLst/>
                          <a:latin typeface="宋体" panose="02010600030101010101" pitchFamily="2" charset="-122"/>
                          <a:ea typeface="宋体" panose="02010600030101010101" pitchFamily="2" charset="-122"/>
                        </a:rPr>
                        <a:t>点</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0.4</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0.4</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r h="228600">
                <a:tc>
                  <a:txBody>
                    <a:bodyPr/>
                    <a:lstStyle/>
                    <a:p>
                      <a:pPr algn="l">
                        <a:spcAft>
                          <a:spcPts val="0"/>
                        </a:spcAft>
                      </a:pPr>
                      <a:r>
                        <a:rPr lang="en-US" sz="1500" kern="0" baseline="0">
                          <a:effectLst/>
                          <a:latin typeface="宋体" panose="02010600030101010101" pitchFamily="2" charset="-122"/>
                          <a:ea typeface="宋体" panose="02010600030101010101" pitchFamily="2" charset="-122"/>
                        </a:rPr>
                        <a:t>B</a:t>
                      </a:r>
                      <a:r>
                        <a:rPr lang="zh-CN" sz="1500" kern="0" baseline="0">
                          <a:effectLst/>
                          <a:latin typeface="宋体" panose="02010600030101010101" pitchFamily="2" charset="-122"/>
                          <a:ea typeface="宋体" panose="02010600030101010101" pitchFamily="2" charset="-122"/>
                        </a:rPr>
                        <a:t>点</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0.8</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a:effectLst/>
                          <a:latin typeface="宋体" panose="02010600030101010101" pitchFamily="2" charset="-122"/>
                          <a:ea typeface="宋体" panose="02010600030101010101" pitchFamily="2" charset="-122"/>
                        </a:rPr>
                        <a:t>1</a:t>
                      </a:r>
                      <a:endParaRPr lang="zh-CN" sz="15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500" kern="0" baseline="0" dirty="0">
                          <a:effectLst/>
                          <a:latin typeface="宋体" panose="02010600030101010101" pitchFamily="2" charset="-122"/>
                          <a:ea typeface="宋体" panose="02010600030101010101" pitchFamily="2" charset="-122"/>
                        </a:rPr>
                        <a:t>0</a:t>
                      </a:r>
                      <a:endParaRPr lang="zh-CN" sz="15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1" name="文本框 10"/>
          <p:cNvSpPr txBox="1"/>
          <p:nvPr/>
        </p:nvSpPr>
        <p:spPr>
          <a:xfrm>
            <a:off x="6796726" y="4777884"/>
            <a:ext cx="5291578" cy="1605568"/>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第三步：按照聚类中心所对应的类进行分组</a:t>
            </a:r>
            <a:endParaRPr lang="en-US" altLang="zh-CN" sz="2000" b="1" dirty="0">
              <a:latin typeface="宋体" panose="02010600030101010101" pitchFamily="2" charset="-122"/>
              <a:ea typeface="宋体" panose="02010600030101010101" pitchFamily="2" charset="-122"/>
            </a:endParaRPr>
          </a:p>
          <a:p>
            <a:pPr>
              <a:lnSpc>
                <a:spcPct val="90000"/>
              </a:lnSpc>
              <a:spcBef>
                <a:spcPts val="1000"/>
              </a:spcBef>
            </a:pPr>
            <a:r>
              <a:rPr lang="zh-CN" altLang="zh-CN" sz="2000" dirty="0">
                <a:latin typeface="宋体" panose="02010600030101010101" pitchFamily="2" charset="-122"/>
                <a:ea typeface="宋体" panose="02010600030101010101" pitchFamily="2" charset="-122"/>
              </a:rPr>
              <a:t>东亚观察和计量经济两点距离</a:t>
            </a:r>
            <a:r>
              <a:rPr lang="en-US" altLang="zh-CN" sz="2000" dirty="0">
                <a:latin typeface="宋体" panose="02010600030101010101" pitchFamily="2" charset="-122"/>
                <a:ea typeface="宋体" panose="02010600030101010101" pitchFamily="2" charset="-122"/>
              </a:rPr>
              <a:t>A</a:t>
            </a:r>
            <a:r>
              <a:rPr lang="zh-CN" altLang="zh-CN" sz="2000" dirty="0">
                <a:latin typeface="宋体" panose="02010600030101010101" pitchFamily="2" charset="-122"/>
                <a:ea typeface="宋体" panose="02010600030101010101" pitchFamily="2" charset="-122"/>
              </a:rPr>
              <a:t>点更近，另外两点距离</a:t>
            </a:r>
            <a:r>
              <a:rPr lang="en-US" altLang="zh-CN" sz="2000" dirty="0">
                <a:latin typeface="宋体" panose="02010600030101010101" pitchFamily="2" charset="-122"/>
                <a:ea typeface="宋体" panose="02010600030101010101" pitchFamily="2" charset="-122"/>
              </a:rPr>
              <a:t>B</a:t>
            </a:r>
            <a:r>
              <a:rPr lang="zh-CN" altLang="zh-CN" sz="2000" dirty="0">
                <a:latin typeface="宋体" panose="02010600030101010101" pitchFamily="2" charset="-122"/>
                <a:ea typeface="宋体" panose="02010600030101010101" pitchFamily="2" charset="-122"/>
              </a:rPr>
              <a:t>点更近，所以东亚观察和计量经济划为</a:t>
            </a:r>
            <a:r>
              <a:rPr lang="en-US" altLang="zh-CN" sz="2000" dirty="0">
                <a:latin typeface="宋体" panose="02010600030101010101" pitchFamily="2" charset="-122"/>
                <a:ea typeface="宋体" panose="02010600030101010101" pitchFamily="2" charset="-122"/>
              </a:rPr>
              <a:t>A</a:t>
            </a:r>
            <a:r>
              <a:rPr lang="zh-CN" altLang="zh-CN" sz="2000" dirty="0">
                <a:latin typeface="宋体" panose="02010600030101010101" pitchFamily="2" charset="-122"/>
                <a:ea typeface="宋体" panose="02010600030101010101" pitchFamily="2" charset="-122"/>
              </a:rPr>
              <a:t>类，橘子姐姐和起点学院划为</a:t>
            </a:r>
            <a:r>
              <a:rPr lang="en-US" altLang="zh-CN" sz="2000" dirty="0">
                <a:latin typeface="宋体" panose="02010600030101010101" pitchFamily="2" charset="-122"/>
                <a:ea typeface="宋体" panose="02010600030101010101" pitchFamily="2" charset="-122"/>
              </a:rPr>
              <a:t>B</a:t>
            </a:r>
            <a:r>
              <a:rPr lang="zh-CN" altLang="zh-CN" sz="2000" dirty="0">
                <a:latin typeface="宋体" panose="02010600030101010101" pitchFamily="2" charset="-122"/>
                <a:ea typeface="宋体" panose="02010600030101010101" pitchFamily="2" charset="-122"/>
              </a:rPr>
              <a:t>类。</a:t>
            </a:r>
            <a:endParaRPr lang="zh-CN" altLang="zh-CN" sz="2000" dirty="0">
              <a:latin typeface="宋体" panose="02010600030101010101" pitchFamily="2" charset="-122"/>
              <a:ea typeface="宋体" panose="02010600030101010101" pitchFamily="2" charset="-122"/>
            </a:endParaRPr>
          </a:p>
          <a:p>
            <a:endParaRPr lang="zh-CN" altLang="en-US" dirty="0"/>
          </a:p>
        </p:txBody>
      </p:sp>
      <p:sp>
        <p:nvSpPr>
          <p:cNvPr id="12" name="箭头: 右 11"/>
          <p:cNvSpPr/>
          <p:nvPr/>
        </p:nvSpPr>
        <p:spPr>
          <a:xfrm>
            <a:off x="6312489" y="5341599"/>
            <a:ext cx="344821" cy="27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a:t>
            </a:r>
            <a:r>
              <a:rPr lang="zh-CN" altLang="en-US">
                <a:sym typeface="+mn-ea"/>
              </a:rPr>
              <a:t>经过认证的快乐猪肉</a:t>
            </a:r>
            <a:r>
              <a:rPr lang="en-US" altLang="zh-CN">
                <a:sym typeface="+mn-ea"/>
              </a:rPr>
              <a:t>”——</a:t>
            </a:r>
            <a:r>
              <a:rPr lang="zh-CN" altLang="en-US">
                <a:sym typeface="+mn-ea"/>
              </a:rPr>
              <a:t>生产中</a:t>
            </a:r>
            <a:r>
              <a:rPr lang="zh-CN" altLang="en-US">
                <a:sym typeface="+mn-ea"/>
              </a:rPr>
              <a:t>的机器学习</a:t>
            </a:r>
            <a:endParaRPr lang="zh-CN" altLang="en-US">
              <a:sym typeface="+mn-ea"/>
            </a:endParaRPr>
          </a:p>
        </p:txBody>
      </p:sp>
      <p:sp>
        <p:nvSpPr>
          <p:cNvPr id="6" name="内容占位符 5"/>
          <p:cNvSpPr/>
          <p:nvPr>
            <p:ph idx="1"/>
          </p:nvPr>
        </p:nvSpPr>
        <p:spPr>
          <a:xfrm>
            <a:off x="624205" y="1583690"/>
            <a:ext cx="7477760" cy="4725035"/>
          </a:xfrm>
        </p:spPr>
        <p:txBody>
          <a:bodyPr/>
          <a:p>
            <a:r>
              <a:rPr lang="zh-CN" altLang="en-US"/>
              <a:t>当</a:t>
            </a:r>
            <a:r>
              <a:rPr lang="en-US" altLang="zh-CN"/>
              <a:t>“</a:t>
            </a:r>
            <a:r>
              <a:rPr lang="zh-CN" altLang="en-US"/>
              <a:t>人脸识别</a:t>
            </a:r>
            <a:r>
              <a:rPr lang="en-US" altLang="zh-CN"/>
              <a:t>”</a:t>
            </a:r>
            <a:r>
              <a:rPr lang="zh-CN" altLang="en-US"/>
              <a:t>已经不再是个新鲜词，基于</a:t>
            </a:r>
            <a:r>
              <a:rPr lang="en-US" altLang="zh-CN" b="1"/>
              <a:t>SVM</a:t>
            </a:r>
            <a:r>
              <a:rPr lang="zh-CN" altLang="en-US" b="1"/>
              <a:t>（支持向量机）和</a:t>
            </a:r>
            <a:r>
              <a:rPr lang="en-US" altLang="zh-CN" b="1"/>
              <a:t>PCA</a:t>
            </a:r>
            <a:r>
              <a:rPr lang="zh-CN" altLang="en-US" b="1"/>
              <a:t>（主成分分析</a:t>
            </a:r>
            <a:r>
              <a:rPr lang="zh-CN" altLang="en-US" b="1"/>
              <a:t>）</a:t>
            </a:r>
            <a:r>
              <a:rPr lang="zh-CN" altLang="en-US"/>
              <a:t>机器学习方法</a:t>
            </a:r>
            <a:r>
              <a:rPr lang="zh-CN" altLang="en-US"/>
              <a:t>的面部识别技术开始</a:t>
            </a:r>
            <a:r>
              <a:rPr lang="zh-CN" altLang="en-US"/>
              <a:t>被</a:t>
            </a:r>
            <a:r>
              <a:rPr lang="zh-CN" altLang="en-US"/>
              <a:t>更广泛地应用于生产和生活中。</a:t>
            </a:r>
            <a:endParaRPr lang="zh-CN" altLang="en-US"/>
          </a:p>
          <a:p>
            <a:r>
              <a:rPr lang="en-US" altLang="zh-CN"/>
              <a:t>“</a:t>
            </a:r>
            <a:r>
              <a:rPr lang="zh-CN" altLang="en-US"/>
              <a:t>研究表明更高的福利标准生产出更美味的肉</a:t>
            </a:r>
            <a:r>
              <a:rPr lang="en-US" altLang="zh-CN"/>
              <a:t>”</a:t>
            </a:r>
            <a:r>
              <a:rPr lang="zh-CN" altLang="en-US"/>
              <a:t>：通过</a:t>
            </a:r>
            <a:r>
              <a:rPr lang="zh-CN" altLang="en-US" b="1"/>
              <a:t>对猪表情的学习</a:t>
            </a:r>
            <a:r>
              <a:rPr lang="zh-CN" altLang="en-US"/>
              <a:t>，机器可以识别养殖场中哪些猪快乐水平更高，而这些</a:t>
            </a:r>
            <a:r>
              <a:rPr lang="en-US" altLang="zh-CN"/>
              <a:t>“</a:t>
            </a:r>
            <a:r>
              <a:rPr lang="zh-CN" altLang="en-US"/>
              <a:t>更快乐</a:t>
            </a:r>
            <a:r>
              <a:rPr lang="en-US" altLang="zh-CN"/>
              <a:t>”</a:t>
            </a:r>
            <a:r>
              <a:rPr lang="zh-CN" altLang="en-US"/>
              <a:t>的猪往往意味着更美味的猪肉。</a:t>
            </a:r>
            <a:endParaRPr lang="zh-CN" altLang="en-US"/>
          </a:p>
          <a:p>
            <a:r>
              <a:rPr lang="zh-CN" altLang="en-US"/>
              <a:t>不仅是猪，还有科学家在研究奶牛的脸、绵羊的脸甚至是鸡的肢体语言，试图利用技术，提升食物生产的效率和质量。</a:t>
            </a:r>
            <a:endParaRPr lang="zh-CN" altLang="en-US"/>
          </a:p>
          <a:p>
            <a:pPr marL="0" indent="0">
              <a:buNone/>
            </a:pPr>
            <a:endParaRPr lang="zh-CN" altLang="en-US"/>
          </a:p>
          <a:p>
            <a:pPr marL="228600" lvl="0" indent="-228600">
              <a:buFont typeface="Arial" panose="020B0604020202020204" pitchFamily="34" charset="0"/>
              <a:buChar char="•"/>
            </a:pPr>
            <a:r>
              <a:rPr lang="zh-CN" altLang="en-US">
                <a:solidFill>
                  <a:schemeClr val="tx1">
                    <a:lumMod val="85000"/>
                    <a:lumOff val="15000"/>
                  </a:schemeClr>
                </a:solidFill>
              </a:rPr>
              <a:t>令人惊叹的同时，也发人深省：生物是否快乐这样主观内在的属性</a:t>
            </a:r>
            <a:r>
              <a:rPr lang="zh-CN" altLang="en-US">
                <a:solidFill>
                  <a:schemeClr val="tx1">
                    <a:lumMod val="85000"/>
                    <a:lumOff val="15000"/>
                  </a:schemeClr>
                </a:solidFill>
              </a:rPr>
              <a:t>，都</a:t>
            </a:r>
            <a:r>
              <a:rPr lang="zh-CN" altLang="en-US">
                <a:solidFill>
                  <a:schemeClr val="tx1">
                    <a:lumMod val="85000"/>
                    <a:lumOff val="15000"/>
                  </a:schemeClr>
                </a:solidFill>
              </a:rPr>
              <a:t>可以由机器通过面部表情的学习，进行识别与判断时，技术对生活的入侵便不再是一个遥远的隐忧</a:t>
            </a:r>
            <a:endParaRPr lang="zh-CN" altLang="en-US">
              <a:solidFill>
                <a:schemeClr val="tx1">
                  <a:lumMod val="85000"/>
                  <a:lumOff val="15000"/>
                </a:schemeClr>
              </a:solidFill>
            </a:endParaRPr>
          </a:p>
        </p:txBody>
      </p:sp>
      <p:pic>
        <p:nvPicPr>
          <p:cNvPr id="8" name="图片 7"/>
          <p:cNvPicPr>
            <a:picLocks noChangeAspect="1"/>
          </p:cNvPicPr>
          <p:nvPr/>
        </p:nvPicPr>
        <p:blipFill>
          <a:blip r:embed="rId1"/>
          <a:stretch>
            <a:fillRect/>
          </a:stretch>
        </p:blipFill>
        <p:spPr>
          <a:xfrm>
            <a:off x="4417060" y="5284470"/>
            <a:ext cx="7477760" cy="732155"/>
          </a:xfrm>
          <a:prstGeom prst="rect">
            <a:avLst/>
          </a:prstGeom>
        </p:spPr>
      </p:pic>
      <p:sp>
        <p:nvSpPr>
          <p:cNvPr id="9" name="文本框 8"/>
          <p:cNvSpPr txBox="1"/>
          <p:nvPr/>
        </p:nvSpPr>
        <p:spPr>
          <a:xfrm>
            <a:off x="5213350" y="6095365"/>
            <a:ext cx="5885180" cy="306705"/>
          </a:xfrm>
          <a:prstGeom prst="rect">
            <a:avLst/>
          </a:prstGeom>
          <a:noFill/>
        </p:spPr>
        <p:txBody>
          <a:bodyPr wrap="square" rtlCol="0">
            <a:spAutoFit/>
          </a:bodyPr>
          <a:p>
            <a:r>
              <a:rPr lang="zh-CN" altLang="en-US" sz="1400"/>
              <a:t>继华为</a:t>
            </a:r>
            <a:r>
              <a:rPr lang="en-US" altLang="zh-CN" sz="1400"/>
              <a:t>5G</a:t>
            </a:r>
            <a:r>
              <a:rPr lang="zh-CN" altLang="en-US" sz="1400"/>
              <a:t>养猪、阿里母猪怀孕诊断技术，京东也带来了新型养猪技术</a:t>
            </a:r>
            <a:endParaRPr lang="zh-CN" altLang="en-US" sz="1400"/>
          </a:p>
        </p:txBody>
      </p:sp>
      <p:pic>
        <p:nvPicPr>
          <p:cNvPr id="11" name="图片 10"/>
          <p:cNvPicPr>
            <a:picLocks noChangeAspect="1"/>
          </p:cNvPicPr>
          <p:nvPr/>
        </p:nvPicPr>
        <p:blipFill>
          <a:blip r:embed="rId2"/>
          <a:stretch>
            <a:fillRect/>
          </a:stretch>
        </p:blipFill>
        <p:spPr>
          <a:xfrm>
            <a:off x="8255635" y="1365885"/>
            <a:ext cx="3441065" cy="3474085"/>
          </a:xfrm>
          <a:prstGeom prst="rect">
            <a:avLst/>
          </a:prstGeom>
        </p:spPr>
      </p:pic>
      <p:sp>
        <p:nvSpPr>
          <p:cNvPr id="12" name="文本框 11"/>
          <p:cNvSpPr txBox="1"/>
          <p:nvPr/>
        </p:nvSpPr>
        <p:spPr>
          <a:xfrm>
            <a:off x="110490" y="6461125"/>
            <a:ext cx="9340215" cy="306705"/>
          </a:xfrm>
          <a:prstGeom prst="rect">
            <a:avLst/>
          </a:prstGeom>
          <a:noFill/>
        </p:spPr>
        <p:txBody>
          <a:bodyPr wrap="square" rtlCol="0">
            <a:spAutoFit/>
          </a:bodyPr>
          <a:p>
            <a:r>
              <a:rPr lang="zh-CN" altLang="en-US" sz="1400"/>
              <a:t>图源：https://baijiahao.baidu.com/s?id=1668538278602967704&amp;wfr=spider&amp;for=pc</a:t>
            </a:r>
            <a:endParaRPr lang="zh-CN" altLang="en-US" sz="140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489408" y="569936"/>
            <a:ext cx="10888745" cy="4351338"/>
          </a:xfrm>
        </p:spPr>
        <p:txBody>
          <a:bodyPr>
            <a:normAutofit/>
          </a:bodyPr>
          <a:lstStyle/>
          <a:p>
            <a:pPr>
              <a:lnSpc>
                <a:spcPct val="100000"/>
              </a:lnSpc>
              <a:spcBef>
                <a:spcPts val="0"/>
              </a:spcBef>
            </a:pPr>
            <a:r>
              <a:rPr lang="zh-CN" altLang="zh-CN" sz="2000" b="1" dirty="0">
                <a:latin typeface="宋体" panose="02010600030101010101" pitchFamily="2" charset="-122"/>
                <a:ea typeface="宋体" panose="02010600030101010101" pitchFamily="2" charset="-122"/>
              </a:rPr>
              <a:t>第</a:t>
            </a:r>
            <a:r>
              <a:rPr lang="zh-CN" altLang="en-US" sz="2000" b="1" dirty="0">
                <a:latin typeface="宋体" panose="02010600030101010101" pitchFamily="2" charset="-122"/>
                <a:ea typeface="宋体" panose="02010600030101010101" pitchFamily="2" charset="-122"/>
              </a:rPr>
              <a:t>四</a:t>
            </a:r>
            <a:r>
              <a:rPr lang="zh-CN" altLang="zh-CN" sz="2000" b="1" dirty="0">
                <a:latin typeface="宋体" panose="02010600030101010101" pitchFamily="2" charset="-122"/>
                <a:ea typeface="宋体" panose="02010600030101010101" pitchFamily="2" charset="-122"/>
              </a:rPr>
              <a:t>步：</a:t>
            </a:r>
            <a:r>
              <a:rPr lang="zh-CN" altLang="en-US" sz="2000" b="1" dirty="0">
                <a:latin typeface="宋体" panose="02010600030101010101" pitchFamily="2" charset="-122"/>
                <a:ea typeface="宋体" panose="02010600030101010101" pitchFamily="2" charset="-122"/>
              </a:rPr>
              <a:t>更新聚类中心位置</a:t>
            </a:r>
            <a:endParaRPr lang="en-US" altLang="zh-CN" sz="2000" b="1" dirty="0">
              <a:latin typeface="宋体" panose="02010600030101010101" pitchFamily="2" charset="-122"/>
              <a:ea typeface="宋体" panose="02010600030101010101" pitchFamily="2" charset="-122"/>
            </a:endParaRPr>
          </a:p>
          <a:p>
            <a:pPr marL="0" indent="0">
              <a:lnSpc>
                <a:spcPct val="100000"/>
              </a:lnSpc>
              <a:spcBef>
                <a:spcPts val="0"/>
              </a:spcBef>
              <a:buNone/>
            </a:pPr>
            <a:r>
              <a:rPr lang="zh-CN" altLang="zh-CN" sz="2000" dirty="0">
                <a:latin typeface="宋体" panose="02010600030101010101" pitchFamily="2" charset="-122"/>
                <a:ea typeface="宋体" panose="02010600030101010101" pitchFamily="2" charset="-122"/>
              </a:rPr>
              <a:t>将每个类别中所有数据的</a:t>
            </a:r>
            <a:r>
              <a:rPr lang="zh-CN" altLang="zh-CN" sz="2000" b="1" dirty="0">
                <a:solidFill>
                  <a:srgbClr val="C00000"/>
                </a:solidFill>
                <a:latin typeface="宋体" panose="02010600030101010101" pitchFamily="2" charset="-122"/>
                <a:ea typeface="宋体" panose="02010600030101010101" pitchFamily="2" charset="-122"/>
              </a:rPr>
              <a:t>均值</a:t>
            </a:r>
            <a:r>
              <a:rPr lang="zh-CN" altLang="zh-CN" sz="2000" dirty="0">
                <a:latin typeface="宋体" panose="02010600030101010101" pitchFamily="2" charset="-122"/>
                <a:ea typeface="宋体" panose="02010600030101010101" pitchFamily="2" charset="-122"/>
              </a:rPr>
              <a:t>作为该类别的聚类中心，更新聚类中心位置。</a:t>
            </a: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r>
              <a:rPr lang="en-US" altLang="zh-CN" sz="2000" dirty="0">
                <a:latin typeface="宋体" panose="02010600030101010101" pitchFamily="2" charset="-122"/>
                <a:ea typeface="宋体" panose="02010600030101010101" pitchFamily="2" charset="-122"/>
              </a:rPr>
              <a:t>A</a:t>
            </a:r>
            <a:r>
              <a:rPr lang="zh-CN" altLang="zh-CN" sz="2000" dirty="0">
                <a:latin typeface="宋体" panose="02010600030101010101" pitchFamily="2" charset="-122"/>
                <a:ea typeface="宋体" panose="02010600030101010101" pitchFamily="2" charset="-122"/>
              </a:rPr>
              <a:t>组的聚类中心为</a:t>
            </a:r>
            <a:r>
              <a:rPr lang="en-US" altLang="zh-CN" sz="2000" b="1" dirty="0">
                <a:latin typeface="宋体" panose="02010600030101010101" pitchFamily="2" charset="-122"/>
                <a:ea typeface="宋体" panose="02010600030101010101" pitchFamily="2" charset="-122"/>
              </a:rPr>
              <a:t>A1</a:t>
            </a:r>
            <a:r>
              <a:rPr lang="en-US" altLang="zh-CN" sz="2000" dirty="0">
                <a:latin typeface="宋体" panose="02010600030101010101" pitchFamily="2" charset="-122"/>
                <a:ea typeface="宋体" panose="02010600030101010101" pitchFamily="2" charset="-122"/>
              </a:rPr>
              <a:t>=((0.261+0.493)/2</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(0.487+0.242)/2)=(0.374</a:t>
            </a:r>
            <a:r>
              <a:rPr lang="zh-CN" altLang="zh-CN"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0.367)</a:t>
            </a: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r>
              <a:rPr lang="en-US" altLang="zh-CN" sz="2000" dirty="0">
                <a:latin typeface="宋体" panose="02010600030101010101" pitchFamily="2" charset="-122"/>
                <a:ea typeface="宋体" panose="02010600030101010101" pitchFamily="2" charset="-122"/>
              </a:rPr>
              <a:t>B</a:t>
            </a:r>
            <a:r>
              <a:rPr lang="zh-CN" altLang="zh-CN" sz="2000" dirty="0">
                <a:latin typeface="宋体" panose="02010600030101010101" pitchFamily="2" charset="-122"/>
                <a:ea typeface="宋体" panose="02010600030101010101" pitchFamily="2" charset="-122"/>
              </a:rPr>
              <a:t>组的聚类中心为</a:t>
            </a:r>
            <a:r>
              <a:rPr lang="en-US" altLang="zh-CN" sz="2000" b="1" dirty="0">
                <a:latin typeface="宋体" panose="02010600030101010101" pitchFamily="2" charset="-122"/>
                <a:ea typeface="宋体" panose="02010600030101010101" pitchFamily="2" charset="-122"/>
              </a:rPr>
              <a:t>B1</a:t>
            </a:r>
            <a:r>
              <a:rPr lang="en-US" altLang="zh-CN" sz="2000" dirty="0">
                <a:latin typeface="宋体" panose="02010600030101010101" pitchFamily="2" charset="-122"/>
                <a:ea typeface="宋体" panose="02010600030101010101" pitchFamily="2" charset="-122"/>
              </a:rPr>
              <a:t>=((0.695+1)/2,(0.876+0.913)/2)=(0.785,0.956)</a:t>
            </a: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r>
              <a:rPr lang="zh-CN" altLang="zh-CN" sz="2000" dirty="0">
                <a:latin typeface="宋体" panose="02010600030101010101" pitchFamily="2" charset="-122"/>
                <a:ea typeface="宋体" panose="02010600030101010101" pitchFamily="2" charset="-122"/>
              </a:rPr>
              <a:t>根据新的聚类中心，重复进行第二步的计算，计算后的结果如下：</a:t>
            </a:r>
            <a:endParaRPr lang="zh-CN" altLang="zh-CN" sz="2000" dirty="0">
              <a:latin typeface="宋体" panose="02010600030101010101" pitchFamily="2" charset="-122"/>
              <a:ea typeface="宋体" panose="02010600030101010101" pitchFamily="2" charset="-122"/>
            </a:endParaRPr>
          </a:p>
          <a:p>
            <a:pPr marL="0" indent="0">
              <a:lnSpc>
                <a:spcPct val="100000"/>
              </a:lnSpc>
              <a:spcBef>
                <a:spcPts val="0"/>
              </a:spcBef>
              <a:buNone/>
            </a:pPr>
            <a:endParaRPr lang="en-US" altLang="zh-CN" sz="2000" dirty="0">
              <a:latin typeface="宋体" panose="02010600030101010101" pitchFamily="2" charset="-122"/>
              <a:ea typeface="宋体" panose="02010600030101010101" pitchFamily="2" charset="-122"/>
            </a:endParaRPr>
          </a:p>
          <a:p>
            <a:pPr>
              <a:lnSpc>
                <a:spcPct val="100000"/>
              </a:lnSpc>
              <a:spcBef>
                <a:spcPts val="0"/>
              </a:spcBef>
            </a:pPr>
            <a:endParaRPr lang="zh-CN" altLang="en-US" sz="2000" dirty="0"/>
          </a:p>
        </p:txBody>
      </p:sp>
      <p:graphicFrame>
        <p:nvGraphicFramePr>
          <p:cNvPr id="7" name="表格 6"/>
          <p:cNvGraphicFramePr>
            <a:graphicFrameLocks noGrp="1"/>
          </p:cNvGraphicFramePr>
          <p:nvPr/>
        </p:nvGraphicFramePr>
        <p:xfrm>
          <a:off x="562059" y="1927265"/>
          <a:ext cx="3387772" cy="1975435"/>
        </p:xfrm>
        <a:graphic>
          <a:graphicData uri="http://schemas.openxmlformats.org/drawingml/2006/table">
            <a:tbl>
              <a:tblPr firstRow="1" firstCol="1" bandRow="1">
                <a:tableStyleId>{5C22544A-7EE6-4342-B048-85BDC9FD1C3A}</a:tableStyleId>
              </a:tblPr>
              <a:tblGrid>
                <a:gridCol w="1045959"/>
                <a:gridCol w="1068195"/>
                <a:gridCol w="1273618"/>
              </a:tblGrid>
              <a:tr h="282205">
                <a:tc>
                  <a:txBody>
                    <a:bodyPr/>
                    <a:lstStyle/>
                    <a:p>
                      <a:pPr algn="l">
                        <a:spcAft>
                          <a:spcPts val="0"/>
                        </a:spcAft>
                      </a:pPr>
                      <a:r>
                        <a:rPr lang="en-US" sz="1600" kern="0">
                          <a:effectLst/>
                        </a:rPr>
                        <a:t> </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a:effectLst/>
                        </a:rPr>
                        <a:t>X</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a:effectLst/>
                        </a:rPr>
                        <a:t>Y</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zh-CN" sz="1600" kern="0">
                          <a:effectLst/>
                        </a:rPr>
                        <a:t>东亚观察</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0.261206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0.492834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zh-CN" sz="1600" kern="0">
                          <a:effectLst/>
                        </a:rPr>
                        <a:t>计量经济</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0.486859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0.241691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zh-CN" sz="1600" kern="0">
                          <a:effectLst/>
                        </a:rPr>
                        <a:t>起点学院</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0.694633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zh-CN" sz="1600" kern="0">
                          <a:effectLst/>
                        </a:rPr>
                        <a:t>橘子姐姐</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0.876038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0.913224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en-US" sz="1600" kern="0">
                          <a:effectLst/>
                        </a:rPr>
                        <a:t>A1</a:t>
                      </a:r>
                      <a:r>
                        <a:rPr lang="zh-CN" sz="1600" kern="0">
                          <a:effectLst/>
                        </a:rPr>
                        <a:t>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0.374032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0.367263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282205">
                <a:tc>
                  <a:txBody>
                    <a:bodyPr/>
                    <a:lstStyle/>
                    <a:p>
                      <a:pPr algn="l">
                        <a:spcAft>
                          <a:spcPts val="0"/>
                        </a:spcAft>
                      </a:pPr>
                      <a:r>
                        <a:rPr lang="en-US" sz="1600" kern="0">
                          <a:effectLst/>
                        </a:rPr>
                        <a:t>B1</a:t>
                      </a:r>
                      <a:r>
                        <a:rPr lang="zh-CN" sz="1600" kern="0">
                          <a:effectLst/>
                        </a:rPr>
                        <a:t>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0.785335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0.956612</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graphicFrame>
        <p:nvGraphicFramePr>
          <p:cNvPr id="8" name="图表 7"/>
          <p:cNvGraphicFramePr/>
          <p:nvPr/>
        </p:nvGraphicFramePr>
        <p:xfrm>
          <a:off x="4413120" y="1927265"/>
          <a:ext cx="5211647" cy="20066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2" name="表格 11"/>
          <p:cNvGraphicFramePr>
            <a:graphicFrameLocks noGrp="1"/>
          </p:cNvGraphicFramePr>
          <p:nvPr>
            <p:custDataLst>
              <p:tags r:id="rId2"/>
            </p:custDataLst>
          </p:nvPr>
        </p:nvGraphicFramePr>
        <p:xfrm>
          <a:off x="85725" y="4321810"/>
          <a:ext cx="6607810" cy="2231390"/>
        </p:xfrm>
        <a:graphic>
          <a:graphicData uri="http://schemas.openxmlformats.org/drawingml/2006/table">
            <a:tbl>
              <a:tblPr firstRow="1" firstCol="1" bandRow="1">
                <a:tableStyleId>{5C22544A-7EE6-4342-B048-85BDC9FD1C3A}</a:tableStyleId>
              </a:tblPr>
              <a:tblGrid>
                <a:gridCol w="1179830"/>
                <a:gridCol w="1423035"/>
                <a:gridCol w="1076325"/>
                <a:gridCol w="1463675"/>
                <a:gridCol w="1464945"/>
              </a:tblGrid>
              <a:tr h="318770">
                <a:tc>
                  <a:txBody>
                    <a:bodyPr/>
                    <a:lstStyle/>
                    <a:p>
                      <a:endParaRPr lang="zh-CN" sz="1400" kern="100" dirty="0">
                        <a:effectLst/>
                        <a:latin typeface="Calibri" panose="020F0502020204030204" pitchFamily="34" charset="0"/>
                        <a:cs typeface="Times New Roman" panose="02020603050405020304" pitchFamily="18" charset="0"/>
                      </a:endParaRPr>
                    </a:p>
                  </a:txBody>
                  <a:tcPr marL="68580" marR="68580" marT="0" marB="0"/>
                </a:tc>
                <a:tc>
                  <a:txBody>
                    <a:bodyPr/>
                    <a:lstStyle/>
                    <a:p>
                      <a:pPr algn="ctr">
                        <a:spcAft>
                          <a:spcPts val="0"/>
                        </a:spcAft>
                      </a:pPr>
                      <a:r>
                        <a:rPr lang="en-US" sz="1600" kern="0">
                          <a:effectLst/>
                        </a:rPr>
                        <a:t>X</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0">
                          <a:effectLst/>
                        </a:rPr>
                        <a:t>Y</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0" dirty="0">
                          <a:effectLst/>
                        </a:rPr>
                        <a:t>到</a:t>
                      </a:r>
                      <a:r>
                        <a:rPr lang="en-US" sz="1600" kern="0" dirty="0">
                          <a:effectLst/>
                        </a:rPr>
                        <a:t>A</a:t>
                      </a:r>
                      <a:r>
                        <a:rPr lang="zh-CN" sz="1600" kern="0" dirty="0">
                          <a:effectLst/>
                        </a:rPr>
                        <a:t>点的距离</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600" kern="0">
                          <a:effectLst/>
                        </a:rPr>
                        <a:t>到</a:t>
                      </a:r>
                      <a:r>
                        <a:rPr lang="en-US" sz="1600" kern="0">
                          <a:effectLst/>
                        </a:rPr>
                        <a:t>B</a:t>
                      </a:r>
                      <a:r>
                        <a:rPr lang="zh-CN" sz="1600" kern="0">
                          <a:effectLst/>
                        </a:rPr>
                        <a:t>点的距离</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zh-CN" sz="1600" kern="0" dirty="0">
                          <a:effectLst/>
                        </a:rPr>
                        <a:t>东亚观察</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0.261206132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0.492834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0.168813399</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0.699857647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zh-CN" sz="1600" kern="0" dirty="0">
                          <a:effectLst/>
                        </a:rPr>
                        <a:t>计量经济</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0.48685861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0.241691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0.168813399</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0.774725419</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zh-CN" sz="1600" kern="0" dirty="0">
                          <a:effectLst/>
                        </a:rPr>
                        <a:t>起点学院</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0.694632608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0.709324118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0.100545918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zh-CN" sz="1600" kern="0" dirty="0">
                          <a:effectLst/>
                        </a:rPr>
                        <a:t>橘子姐姐</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0.876037694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0.913224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0.741675489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0.100545918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en-US" sz="1600" kern="0" dirty="0">
                          <a:effectLst/>
                        </a:rPr>
                        <a:t>A1</a:t>
                      </a:r>
                      <a:r>
                        <a:rPr lang="zh-CN" sz="1600" kern="0" dirty="0">
                          <a:effectLst/>
                        </a:rPr>
                        <a:t>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0.374032371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0.367263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r h="318770">
                <a:tc>
                  <a:txBody>
                    <a:bodyPr/>
                    <a:lstStyle/>
                    <a:p>
                      <a:pPr algn="l">
                        <a:spcAft>
                          <a:spcPts val="0"/>
                        </a:spcAft>
                      </a:pPr>
                      <a:r>
                        <a:rPr lang="en-US" sz="1600" kern="0" dirty="0">
                          <a:effectLst/>
                        </a:rPr>
                        <a:t>B1</a:t>
                      </a:r>
                      <a:r>
                        <a:rPr lang="zh-CN" sz="1600" kern="0" dirty="0">
                          <a:effectLst/>
                        </a:rPr>
                        <a:t>点</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0.785335151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0.956612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r">
                        <a:spcAft>
                          <a:spcPts val="0"/>
                        </a:spcAft>
                      </a:pPr>
                      <a:r>
                        <a:rPr lang="en-US" sz="1600" kern="0" dirty="0">
                          <a:effectLst/>
                        </a:rPr>
                        <a:t>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r>
            </a:tbl>
          </a:graphicData>
        </a:graphic>
      </p:graphicFrame>
      <p:sp>
        <p:nvSpPr>
          <p:cNvPr id="13" name="文本框 12"/>
          <p:cNvSpPr txBox="1"/>
          <p:nvPr/>
        </p:nvSpPr>
        <p:spPr>
          <a:xfrm>
            <a:off x="6843860" y="4322125"/>
            <a:ext cx="4968734" cy="2308324"/>
          </a:xfrm>
          <a:prstGeom prst="rect">
            <a:avLst/>
          </a:prstGeom>
          <a:noFill/>
        </p:spPr>
        <p:txBody>
          <a:bodyPr wrap="square" rtlCol="0">
            <a:spAutoFit/>
          </a:bodyPr>
          <a:lstStyle/>
          <a:p>
            <a:r>
              <a:rPr lang="zh-CN" altLang="zh-CN" dirty="0">
                <a:latin typeface="宋体" panose="02010600030101010101" pitchFamily="2" charset="-122"/>
                <a:ea typeface="宋体" panose="02010600030101010101" pitchFamily="2" charset="-122"/>
              </a:rPr>
              <a:t>我们发现</a:t>
            </a:r>
            <a:r>
              <a:rPr lang="zh-CN" altLang="zh-CN" b="1" dirty="0">
                <a:latin typeface="宋体" panose="02010600030101010101" pitchFamily="2" charset="-122"/>
                <a:ea typeface="宋体" panose="02010600030101010101" pitchFamily="2" charset="-122"/>
              </a:rPr>
              <a:t>数据与新的聚类中心点的距离</a:t>
            </a:r>
            <a:r>
              <a:rPr lang="zh-CN" altLang="zh-CN" dirty="0">
                <a:latin typeface="宋体" panose="02010600030101010101" pitchFamily="2" charset="-122"/>
                <a:ea typeface="宋体" panose="02010600030101010101" pitchFamily="2" charset="-122"/>
              </a:rPr>
              <a:t>变近了，但是</a:t>
            </a:r>
            <a:r>
              <a:rPr lang="zh-CN" altLang="zh-CN" b="1" dirty="0">
                <a:latin typeface="宋体" panose="02010600030101010101" pitchFamily="2" charset="-122"/>
                <a:ea typeface="宋体" panose="02010600030101010101" pitchFamily="2" charset="-122"/>
              </a:rPr>
              <a:t>分组的情况并没有改变</a:t>
            </a:r>
            <a:r>
              <a:rPr lang="zh-CN" altLang="zh-CN" dirty="0">
                <a:latin typeface="宋体" panose="02010600030101010101" pitchFamily="2" charset="-122"/>
                <a:ea typeface="宋体" panose="02010600030101010101" pitchFamily="2" charset="-122"/>
              </a:rPr>
              <a:t>，依然是东亚观察和计量经济划为</a:t>
            </a:r>
            <a:r>
              <a:rPr lang="en-US" altLang="zh-CN" dirty="0">
                <a:latin typeface="宋体" panose="02010600030101010101" pitchFamily="2" charset="-122"/>
                <a:ea typeface="宋体" panose="02010600030101010101" pitchFamily="2" charset="-122"/>
              </a:rPr>
              <a:t>A</a:t>
            </a:r>
            <a:r>
              <a:rPr lang="zh-CN" altLang="zh-CN" dirty="0">
                <a:latin typeface="宋体" panose="02010600030101010101" pitchFamily="2" charset="-122"/>
                <a:ea typeface="宋体" panose="02010600030101010101" pitchFamily="2" charset="-122"/>
              </a:rPr>
              <a:t>类，橘子姐姐和起点学院划为</a:t>
            </a:r>
            <a:r>
              <a:rPr lang="en-US" altLang="zh-CN" dirty="0">
                <a:latin typeface="宋体" panose="02010600030101010101" pitchFamily="2" charset="-122"/>
                <a:ea typeface="宋体" panose="02010600030101010101" pitchFamily="2" charset="-122"/>
              </a:rPr>
              <a:t>B</a:t>
            </a:r>
            <a:r>
              <a:rPr lang="zh-CN" altLang="zh-CN" dirty="0">
                <a:latin typeface="宋体" panose="02010600030101010101" pitchFamily="2" charset="-122"/>
                <a:ea typeface="宋体" panose="02010600030101010101" pitchFamily="2" charset="-122"/>
              </a:rPr>
              <a:t>类。这表明</a:t>
            </a:r>
            <a:r>
              <a:rPr lang="zh-CN" altLang="zh-CN" b="1" dirty="0">
                <a:latin typeface="宋体" panose="02010600030101010101" pitchFamily="2" charset="-122"/>
                <a:ea typeface="宋体" panose="02010600030101010101" pitchFamily="2" charset="-122"/>
              </a:rPr>
              <a:t>算法已经收敛，可以结束循环。</a:t>
            </a:r>
            <a:r>
              <a:rPr lang="zh-CN" altLang="zh-CN" dirty="0">
                <a:latin typeface="宋体" panose="02010600030101010101" pitchFamily="2" charset="-122"/>
                <a:ea typeface="宋体" panose="02010600030101010101" pitchFamily="2" charset="-122"/>
              </a:rPr>
              <a:t>如果在这一步的聚类结果与之前的结果还有差异，那么就还需要返回第二步继续进行循环计算，直到结果不再改变为止。</a:t>
            </a:r>
            <a:endParaRPr lang="zh-CN" altLang="zh-CN" dirty="0">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endParaRPr lang="zh-CN" altLang="en-US" dirty="0"/>
          </a:p>
        </p:txBody>
      </p:sp>
      <p:sp>
        <p:nvSpPr>
          <p:cNvPr id="3" name="内容占位符 2"/>
          <p:cNvSpPr>
            <a:spLocks noGrp="1"/>
          </p:cNvSpPr>
          <p:nvPr>
            <p:ph idx="1"/>
          </p:nvPr>
        </p:nvSpPr>
        <p:spPr>
          <a:xfrm>
            <a:off x="838200" y="3425530"/>
            <a:ext cx="10430759" cy="2676291"/>
          </a:xfrm>
        </p:spPr>
        <p:txBody>
          <a:bodyPr>
            <a:normAutofit/>
          </a:bodyPr>
          <a:lstStyle/>
          <a:p>
            <a:pPr>
              <a:lnSpc>
                <a:spcPct val="110000"/>
              </a:lnSpc>
            </a:pPr>
            <a:r>
              <a:rPr lang="zh-CN" altLang="en-US" sz="2000" dirty="0">
                <a:latin typeface="宋体" panose="02010600030101010101" pitchFamily="2" charset="-122"/>
                <a:ea typeface="宋体" panose="02010600030101010101" pitchFamily="2" charset="-122"/>
              </a:rPr>
              <a:t>劳埃德算法的思想是先把所有需要分组的数据先随机分为</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个初始化组（</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可以是任意不大于样本数的正整数），然后计算每组的中心点，根据中心点的位置把数据分到离它最近的中心点，并根据最近原则重新分组。以此循环不断的计算中心并重新分组，直到结果收敛，即数据不再改变分组为止。</a:t>
            </a:r>
            <a:endParaRPr lang="zh-CN" altLang="en-US" sz="2000" dirty="0">
              <a:latin typeface="宋体" panose="02010600030101010101" pitchFamily="2" charset="-122"/>
              <a:ea typeface="宋体" panose="02010600030101010101" pitchFamily="2" charset="-122"/>
            </a:endParaRPr>
          </a:p>
          <a:p>
            <a:pPr>
              <a:lnSpc>
                <a:spcPct val="110000"/>
              </a:lnSpc>
            </a:pPr>
            <a:r>
              <a:rPr lang="en-US" altLang="zh-CN" sz="2000" dirty="0">
                <a:latin typeface="宋体" panose="02010600030101010101" pitchFamily="2" charset="-122"/>
                <a:ea typeface="宋体" panose="02010600030101010101" pitchFamily="2" charset="-122"/>
              </a:rPr>
              <a:t>K-Means</a:t>
            </a:r>
            <a:r>
              <a:rPr lang="zh-CN" altLang="en-US" sz="2000" dirty="0">
                <a:latin typeface="宋体" panose="02010600030101010101" pitchFamily="2" charset="-122"/>
                <a:ea typeface="宋体" panose="02010600030101010101" pitchFamily="2" charset="-122"/>
              </a:rPr>
              <a:t>算法则是在劳埃德算法的基础上进行的改良，将第一步随机分为</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个初始化组改为选取</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个点，点的位置可以随机，也可以为了减少计算量而人工指定某些特定的点，后续流程没有变化，依然是循环计算每个数据到中心点的距离并重新分组直到结果收敛。</a:t>
            </a:r>
            <a:endParaRPr lang="zh-CN" altLang="en-US" sz="2000" dirty="0">
              <a:latin typeface="宋体" panose="02010600030101010101" pitchFamily="2" charset="-122"/>
              <a:ea typeface="宋体" panose="02010600030101010101" pitchFamily="2" charset="-122"/>
            </a:endParaRPr>
          </a:p>
          <a:p>
            <a:pPr>
              <a:lnSpc>
                <a:spcPct val="110000"/>
              </a:lnSpc>
            </a:pPr>
            <a:endParaRPr lang="zh-CN" altLang="en-US" sz="2000" dirty="0">
              <a:latin typeface="宋体" panose="02010600030101010101" pitchFamily="2" charset="-122"/>
              <a:ea typeface="宋体" panose="02010600030101010101" pitchFamily="2" charset="-122"/>
            </a:endParaRPr>
          </a:p>
        </p:txBody>
      </p:sp>
      <p:pic>
        <p:nvPicPr>
          <p:cNvPr id="4" name="图片 3" descr="零编程实操AI算法：K-Means用户分群应用案例"/>
          <p:cNvPicPr/>
          <p:nvPr/>
        </p:nvPicPr>
        <p:blipFill rotWithShape="1">
          <a:blip r:embed="rId1">
            <a:extLst>
              <a:ext uri="{28A0092B-C50C-407E-A947-70E740481C1C}">
                <a14:useLocalDpi xmlns:a14="http://schemas.microsoft.com/office/drawing/2010/main" val="0"/>
              </a:ext>
            </a:extLst>
          </a:blip>
          <a:srcRect l="4671" t="14052" r="6316" b="18490"/>
          <a:stretch>
            <a:fillRect/>
          </a:stretch>
        </p:blipFill>
        <p:spPr bwMode="auto">
          <a:xfrm>
            <a:off x="3958316" y="709247"/>
            <a:ext cx="7650949" cy="1925173"/>
          </a:xfrm>
          <a:prstGeom prst="rect">
            <a:avLst/>
          </a:prstGeom>
          <a:noFill/>
          <a:ln>
            <a:noFill/>
          </a:ln>
        </p:spPr>
      </p:pic>
      <p:sp>
        <p:nvSpPr>
          <p:cNvPr id="5" name="文本框 4"/>
          <p:cNvSpPr txBox="1"/>
          <p:nvPr/>
        </p:nvSpPr>
        <p:spPr>
          <a:xfrm>
            <a:off x="838200" y="1690688"/>
            <a:ext cx="4845378" cy="2092881"/>
          </a:xfrm>
          <a:prstGeom prst="rect">
            <a:avLst/>
          </a:prstGeom>
          <a:noFill/>
        </p:spPr>
        <p:txBody>
          <a:bodyPr wrap="square" rtlCol="0">
            <a:spAutoFit/>
          </a:bodyPr>
          <a:lstStyle/>
          <a:p>
            <a:pPr marL="228600" indent="-228600">
              <a:lnSpc>
                <a:spcPct val="110000"/>
              </a:lnSpc>
              <a:spcBef>
                <a:spcPts val="1000"/>
              </a:spcBef>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K-Means</a:t>
            </a:r>
            <a:r>
              <a:rPr lang="zh-CN" altLang="en-US" sz="2000" dirty="0">
                <a:latin typeface="宋体" panose="02010600030101010101" pitchFamily="2" charset="-122"/>
                <a:ea typeface="宋体" panose="02010600030101010101" pitchFamily="2" charset="-122"/>
              </a:rPr>
              <a:t>又称为</a:t>
            </a:r>
            <a:r>
              <a:rPr lang="en-US" altLang="zh-CN" sz="2000" dirty="0">
                <a:latin typeface="宋体" panose="02010600030101010101" pitchFamily="2" charset="-122"/>
                <a:ea typeface="宋体" panose="02010600030101010101" pitchFamily="2" charset="-122"/>
              </a:rPr>
              <a:t>K</a:t>
            </a:r>
            <a:r>
              <a:rPr lang="zh-CN" altLang="en-US" sz="2000" dirty="0">
                <a:latin typeface="宋体" panose="02010600030101010101" pitchFamily="2" charset="-122"/>
                <a:ea typeface="宋体" panose="02010600030101010101" pitchFamily="2" charset="-122"/>
              </a:rPr>
              <a:t>均值聚类，在</a:t>
            </a:r>
            <a:r>
              <a:rPr lang="en-US" altLang="zh-CN" sz="2000" dirty="0">
                <a:latin typeface="宋体" panose="02010600030101010101" pitchFamily="2" charset="-122"/>
                <a:ea typeface="宋体" panose="02010600030101010101" pitchFamily="2" charset="-122"/>
              </a:rPr>
              <a:t>1967</a:t>
            </a:r>
            <a:r>
              <a:rPr lang="zh-CN" altLang="en-US" sz="2000" dirty="0">
                <a:latin typeface="宋体" panose="02010600030101010101" pitchFamily="2" charset="-122"/>
                <a:ea typeface="宋体" panose="02010600030101010101" pitchFamily="2" charset="-122"/>
              </a:rPr>
              <a:t>年由美国加州大学的詹姆斯</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麦昆（</a:t>
            </a:r>
            <a:r>
              <a:rPr lang="en-US" altLang="zh-CN" sz="2000" dirty="0" err="1">
                <a:latin typeface="宋体" panose="02010600030101010101" pitchFamily="2" charset="-122"/>
                <a:ea typeface="宋体" panose="02010600030101010101" pitchFamily="2" charset="-122"/>
              </a:rPr>
              <a:t>James·B·MacQueen</a:t>
            </a:r>
            <a:r>
              <a:rPr lang="zh-CN" altLang="en-US" sz="2000" dirty="0">
                <a:latin typeface="宋体" panose="02010600030101010101" pitchFamily="2" charset="-122"/>
                <a:ea typeface="宋体" panose="02010600030101010101" pitchFamily="2" charset="-122"/>
              </a:rPr>
              <a:t>）教授首次提出，但类似的算法思想可以追述到</a:t>
            </a:r>
            <a:r>
              <a:rPr lang="en-US" altLang="zh-CN" sz="2000" dirty="0">
                <a:latin typeface="宋体" panose="02010600030101010101" pitchFamily="2" charset="-122"/>
                <a:ea typeface="宋体" panose="02010600030101010101" pitchFamily="2" charset="-122"/>
              </a:rPr>
              <a:t>1957</a:t>
            </a:r>
            <a:r>
              <a:rPr lang="zh-CN" altLang="en-US" sz="2000" dirty="0">
                <a:latin typeface="宋体" panose="02010600030101010101" pitchFamily="2" charset="-122"/>
                <a:ea typeface="宋体" panose="02010600030101010101" pitchFamily="2" charset="-122"/>
              </a:rPr>
              <a:t>年的劳埃德算法（</a:t>
            </a:r>
            <a:r>
              <a:rPr lang="en-US" altLang="zh-CN" sz="2000" dirty="0" err="1">
                <a:latin typeface="宋体" panose="02010600030101010101" pitchFamily="2" charset="-122"/>
                <a:ea typeface="宋体" panose="02010600030101010101" pitchFamily="2" charset="-122"/>
              </a:rPr>
              <a:t>Lloydalgorithm</a:t>
            </a:r>
            <a:r>
              <a:rPr lang="zh-CN" altLang="en-US" sz="2000" dirty="0">
                <a:latin typeface="宋体" panose="02010600030101010101" pitchFamily="2" charset="-122"/>
                <a:ea typeface="宋体" panose="02010600030101010101" pitchFamily="2" charset="-122"/>
              </a:rPr>
              <a:t>）。</a:t>
            </a:r>
            <a:endParaRPr lang="zh-CN" altLang="en-US" sz="2000" dirty="0">
              <a:latin typeface="宋体" panose="02010600030101010101" pitchFamily="2" charset="-122"/>
              <a:ea typeface="宋体" panose="02010600030101010101" pitchFamily="2" charset="-122"/>
            </a:endParaRPr>
          </a:p>
          <a:p>
            <a:endParaRPr lang="zh-CN" altLang="en-US" sz="2000" dirty="0"/>
          </a:p>
        </p:txBody>
      </p:sp>
      <p:sp>
        <p:nvSpPr>
          <p:cNvPr id="6" name="文本框 5"/>
          <p:cNvSpPr txBox="1"/>
          <p:nvPr/>
        </p:nvSpPr>
        <p:spPr>
          <a:xfrm>
            <a:off x="1111577" y="6354375"/>
            <a:ext cx="7805394"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hlinkClick r:id="rId2"/>
              </a:rPr>
              <a:t>参考： </a:t>
            </a:r>
            <a:r>
              <a:rPr lang="en-US" altLang="zh-CN" sz="1200" dirty="0">
                <a:latin typeface="楷体" panose="02010609060101010101" pitchFamily="49" charset="-122"/>
                <a:ea typeface="楷体" panose="02010609060101010101" pitchFamily="49" charset="-122"/>
                <a:hlinkClick r:id="rId2"/>
              </a:rPr>
              <a:t>  </a:t>
            </a:r>
            <a:r>
              <a:rPr lang="en-US" altLang="zh-CN" sz="1200" u="sng" dirty="0">
                <a:latin typeface="楷体" panose="02010609060101010101" pitchFamily="49" charset="-122"/>
                <a:ea typeface="楷体" panose="02010609060101010101" pitchFamily="49" charset="-122"/>
                <a:hlinkClick r:id="rId2"/>
              </a:rPr>
              <a:t>http://www.woshipm.com/ai/2102501.html/comment-page-1</a:t>
            </a:r>
            <a:r>
              <a:rPr lang="en-US" altLang="zh-CN" sz="1200" u="sng" dirty="0">
                <a:latin typeface="楷体" panose="02010609060101010101" pitchFamily="49" charset="-122"/>
                <a:ea typeface="楷体" panose="02010609060101010101" pitchFamily="49" charset="-122"/>
              </a:rPr>
              <a:t> </a:t>
            </a:r>
            <a:endParaRPr lang="zh-CN" altLang="en-US" sz="1050" u="sng" dirty="0">
              <a:latin typeface="楷体" panose="02010609060101010101" pitchFamily="49" charset="-122"/>
              <a:ea typeface="楷体" panose="02010609060101010101" pitchFamily="49" charset="-122"/>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如何确定</a:t>
            </a:r>
            <a:r>
              <a:rPr lang="en-US" altLang="zh-CN" dirty="0"/>
              <a:t>K</a:t>
            </a:r>
            <a:r>
              <a:rPr lang="zh-CN" altLang="en-US" dirty="0"/>
              <a:t>值？</a:t>
            </a:r>
            <a:endParaRPr lang="zh-CN" altLang="en-US" dirty="0"/>
          </a:p>
        </p:txBody>
      </p:sp>
      <p:sp>
        <p:nvSpPr>
          <p:cNvPr id="3" name="内容占位符 2"/>
          <p:cNvSpPr>
            <a:spLocks noGrp="1"/>
          </p:cNvSpPr>
          <p:nvPr>
            <p:ph idx="1"/>
          </p:nvPr>
        </p:nvSpPr>
        <p:spPr>
          <a:xfrm>
            <a:off x="838201" y="1690687"/>
            <a:ext cx="7082790" cy="2296851"/>
          </a:xfrm>
        </p:spPr>
        <p:txBody>
          <a:bodyPr>
            <a:normAutofit lnSpcReduction="10000"/>
          </a:bodyPr>
          <a:lstStyle/>
          <a:p>
            <a:pPr>
              <a:lnSpc>
                <a:spcPct val="100000"/>
              </a:lnSpc>
            </a:pPr>
            <a:r>
              <a:rPr lang="zh-CN" altLang="en-US" sz="2000" dirty="0"/>
              <a:t>在上面这个例子中，通过肉眼观察，我们可以通过人工判断</a:t>
            </a:r>
            <a:r>
              <a:rPr lang="en-US" altLang="zh-CN" sz="2000" dirty="0"/>
              <a:t>K</a:t>
            </a:r>
            <a:r>
              <a:rPr lang="zh-CN" altLang="en-US" sz="2000" dirty="0"/>
              <a:t>值为</a:t>
            </a:r>
            <a:r>
              <a:rPr lang="en-US" altLang="zh-CN" sz="2000" dirty="0"/>
              <a:t>2</a:t>
            </a:r>
            <a:r>
              <a:rPr lang="zh-CN" altLang="en-US" sz="2000" dirty="0"/>
              <a:t>比较合适，但是如果数据量非常庞大，人工就很难判断了，这也是</a:t>
            </a:r>
            <a:r>
              <a:rPr lang="en-US" altLang="zh-CN" sz="2000" dirty="0"/>
              <a:t>K-Means</a:t>
            </a:r>
            <a:r>
              <a:rPr lang="zh-CN" altLang="en-US" sz="2000" dirty="0"/>
              <a:t>算法的一个缺点</a:t>
            </a:r>
            <a:r>
              <a:rPr lang="en-US" altLang="zh-CN" sz="2000" dirty="0"/>
              <a:t>——</a:t>
            </a:r>
            <a:r>
              <a:rPr lang="zh-CN" altLang="en-US" sz="2000" dirty="0"/>
              <a:t>需要由人工指定</a:t>
            </a:r>
            <a:r>
              <a:rPr lang="en-US" altLang="zh-CN" sz="2000" dirty="0"/>
              <a:t>K</a:t>
            </a:r>
            <a:r>
              <a:rPr lang="zh-CN" altLang="en-US" sz="2000" dirty="0"/>
              <a:t>的值。因此，此处介绍一种确定初始</a:t>
            </a:r>
            <a:r>
              <a:rPr lang="en-US" altLang="zh-CN" sz="2000" dirty="0"/>
              <a:t>K</a:t>
            </a:r>
            <a:r>
              <a:rPr lang="zh-CN" altLang="en-US" sz="2000" dirty="0"/>
              <a:t>值得方法</a:t>
            </a:r>
            <a:r>
              <a:rPr lang="en-US" altLang="zh-CN" sz="2000" dirty="0"/>
              <a:t>——</a:t>
            </a:r>
            <a:r>
              <a:rPr lang="zh-CN" altLang="en-US" sz="2000" dirty="0"/>
              <a:t>肘部法。</a:t>
            </a:r>
            <a:endParaRPr lang="en-US" altLang="zh-CN" sz="2000" dirty="0"/>
          </a:p>
          <a:p>
            <a:pPr>
              <a:lnSpc>
                <a:spcPct val="100000"/>
              </a:lnSpc>
            </a:pPr>
            <a:r>
              <a:rPr lang="zh-CN" altLang="en-US" sz="2000" b="1" dirty="0"/>
              <a:t>肘部法</a:t>
            </a:r>
            <a:r>
              <a:rPr lang="zh-CN" altLang="en-US" sz="2000" dirty="0"/>
              <a:t>，即选择</a:t>
            </a:r>
            <a:r>
              <a:rPr lang="zh-CN" altLang="en-US" sz="2000" b="1" dirty="0"/>
              <a:t>误差平方和突然变小</a:t>
            </a:r>
            <a:r>
              <a:rPr lang="zh-CN" altLang="en-US" sz="2000" dirty="0"/>
              <a:t>时对应的</a:t>
            </a:r>
            <a:r>
              <a:rPr lang="en-US" altLang="zh-CN" sz="2000" dirty="0"/>
              <a:t>k</a:t>
            </a:r>
            <a:r>
              <a:rPr lang="zh-CN" altLang="en-US" sz="2000" dirty="0"/>
              <a:t>值作为初始</a:t>
            </a:r>
            <a:r>
              <a:rPr lang="en-US" altLang="zh-CN" sz="2000" dirty="0"/>
              <a:t>K</a:t>
            </a:r>
            <a:r>
              <a:rPr lang="zh-CN" altLang="en-US" sz="2000" dirty="0"/>
              <a:t>值。其中的核心指标是</a:t>
            </a:r>
            <a:r>
              <a:rPr lang="zh-CN" altLang="en-US" sz="2000" b="1" dirty="0"/>
              <a:t>误差平方和</a:t>
            </a:r>
            <a:r>
              <a:rPr lang="zh-CN" altLang="en-US" sz="2000" dirty="0"/>
              <a:t>（</a:t>
            </a:r>
            <a:r>
              <a:rPr lang="en-US" altLang="zh-CN" sz="2000" dirty="0"/>
              <a:t>Sum of the Squared Error,</a:t>
            </a:r>
            <a:r>
              <a:rPr lang="zh-CN" altLang="en-US" sz="2000" dirty="0"/>
              <a:t>简称</a:t>
            </a:r>
            <a:r>
              <a:rPr lang="en-US" altLang="zh-CN" sz="2000" dirty="0"/>
              <a:t>SSE</a:t>
            </a:r>
            <a:r>
              <a:rPr lang="zh-CN" altLang="en-US" sz="2000" dirty="0"/>
              <a:t>）。</a:t>
            </a:r>
            <a:endParaRPr lang="zh-CN" altLang="en-US" sz="2000" dirty="0"/>
          </a:p>
        </p:txBody>
      </p:sp>
      <p:pic>
        <p:nvPicPr>
          <p:cNvPr id="4" name="图片 3" descr="零编程实操AI算法：K-Means用户分群应用案例"/>
          <p:cNvPicPr/>
          <p:nvPr/>
        </p:nvPicPr>
        <p:blipFill>
          <a:blip r:embed="rId1">
            <a:extLst>
              <a:ext uri="{28A0092B-C50C-407E-A947-70E740481C1C}">
                <a14:useLocalDpi xmlns:a14="http://schemas.microsoft.com/office/drawing/2010/main" val="0"/>
              </a:ext>
            </a:extLst>
          </a:blip>
          <a:srcRect/>
          <a:stretch>
            <a:fillRect/>
          </a:stretch>
        </p:blipFill>
        <p:spPr bwMode="auto">
          <a:xfrm>
            <a:off x="8135332" y="1752569"/>
            <a:ext cx="3432810" cy="2068195"/>
          </a:xfrm>
          <a:prstGeom prst="rect">
            <a:avLst/>
          </a:prstGeom>
          <a:noFill/>
          <a:ln>
            <a:noFill/>
          </a:ln>
        </p:spPr>
      </p:pic>
      <p:sp>
        <p:nvSpPr>
          <p:cNvPr id="5" name="文本框 4"/>
          <p:cNvSpPr txBox="1"/>
          <p:nvPr/>
        </p:nvSpPr>
        <p:spPr>
          <a:xfrm>
            <a:off x="838200" y="3882645"/>
            <a:ext cx="10531980" cy="2215991"/>
          </a:xfrm>
          <a:prstGeom prst="rect">
            <a:avLst/>
          </a:prstGeom>
          <a:noFill/>
        </p:spPr>
        <p:txBody>
          <a:bodyPr wrap="square" rtlCol="0">
            <a:spAutoFit/>
          </a:bodyPr>
          <a:lstStyle/>
          <a:p>
            <a:pPr marL="228600" indent="-228600">
              <a:spcBef>
                <a:spcPts val="1000"/>
              </a:spcBef>
              <a:buFont typeface="Arial" panose="020B0604020202020204" pitchFamily="34" charset="0"/>
              <a:buChar char="•"/>
            </a:pPr>
            <a:r>
              <a:rPr lang="en-US" altLang="zh-CN" sz="2000" dirty="0"/>
              <a:t>SSE</a:t>
            </a:r>
            <a:r>
              <a:rPr lang="zh-CN" altLang="en-US" sz="2000" dirty="0"/>
              <a:t>是计算每个数据与聚类中心的</a:t>
            </a:r>
            <a:r>
              <a:rPr lang="zh-CN" altLang="en-US" sz="2000" b="1" dirty="0"/>
              <a:t>距离平方和</a:t>
            </a:r>
            <a:r>
              <a:rPr lang="zh-CN" altLang="en-US" sz="2000" dirty="0"/>
              <a:t>，当和越小说明聚类中心越接近分组真正的中心点。分组数量越多时，</a:t>
            </a:r>
            <a:r>
              <a:rPr lang="en-US" altLang="zh-CN" sz="2000" dirty="0"/>
              <a:t>SSE</a:t>
            </a:r>
            <a:r>
              <a:rPr lang="zh-CN" altLang="en-US" sz="2000" dirty="0"/>
              <a:t>的值越小，所以当分组数量接近最佳分组数之后，再增加</a:t>
            </a:r>
            <a:r>
              <a:rPr lang="en-US" altLang="zh-CN" sz="2000" dirty="0"/>
              <a:t>K</a:t>
            </a:r>
            <a:r>
              <a:rPr lang="zh-CN" altLang="en-US" sz="2000" dirty="0"/>
              <a:t>的数量会让</a:t>
            </a:r>
            <a:r>
              <a:rPr lang="en-US" altLang="zh-CN" sz="2000" dirty="0"/>
              <a:t>SSE</a:t>
            </a:r>
            <a:r>
              <a:rPr lang="zh-CN" altLang="en-US" sz="2000" dirty="0"/>
              <a:t>下降幅度变小，随着</a:t>
            </a:r>
            <a:r>
              <a:rPr lang="en-US" altLang="zh-CN" sz="2000" dirty="0"/>
              <a:t>K</a:t>
            </a:r>
            <a:r>
              <a:rPr lang="zh-CN" altLang="en-US" sz="2000" dirty="0"/>
              <a:t>的不断增大而逐渐平缓，形成一个拐点，拐点对应的</a:t>
            </a:r>
            <a:r>
              <a:rPr lang="en-US" altLang="zh-CN" sz="2000" dirty="0"/>
              <a:t>K</a:t>
            </a:r>
            <a:r>
              <a:rPr lang="zh-CN" altLang="en-US" sz="2000" dirty="0"/>
              <a:t>值就是数据真实的分组数。若如上图所示，当</a:t>
            </a:r>
            <a:r>
              <a:rPr lang="en-US" altLang="zh-CN" sz="2000" dirty="0"/>
              <a:t>K</a:t>
            </a:r>
            <a:r>
              <a:rPr lang="zh-CN" altLang="en-US" sz="2000" dirty="0"/>
              <a:t>取值为</a:t>
            </a:r>
            <a:r>
              <a:rPr lang="en-US" altLang="zh-CN" sz="2000" dirty="0"/>
              <a:t>4</a:t>
            </a:r>
            <a:r>
              <a:rPr lang="zh-CN" altLang="en-US" sz="2000" dirty="0"/>
              <a:t>之后</a:t>
            </a:r>
            <a:r>
              <a:rPr lang="en-US" altLang="zh-CN" sz="2000" dirty="0"/>
              <a:t>SSE</a:t>
            </a:r>
            <a:r>
              <a:rPr lang="zh-CN" altLang="en-US" sz="2000" dirty="0"/>
              <a:t>明显变小，则应当取初始</a:t>
            </a:r>
            <a:r>
              <a:rPr lang="en-US" altLang="zh-CN" sz="2000" dirty="0"/>
              <a:t>K</a:t>
            </a:r>
            <a:r>
              <a:rPr lang="zh-CN" altLang="en-US" sz="2000" dirty="0"/>
              <a:t>值为</a:t>
            </a:r>
            <a:r>
              <a:rPr lang="en-US" altLang="zh-CN" sz="2000" dirty="0"/>
              <a:t>4</a:t>
            </a:r>
            <a:r>
              <a:rPr lang="zh-CN" altLang="en-US" sz="2000" dirty="0"/>
              <a:t>。当然，在实际使用中不一定要局限于数学算法，也可以根据业务需要设定不同的分组数量。</a:t>
            </a:r>
            <a:endParaRPr lang="zh-CN" altLang="en-US" sz="2000" dirty="0"/>
          </a:p>
          <a:p>
            <a:endParaRPr lang="en-US" altLang="zh-CN" dirty="0"/>
          </a:p>
        </p:txBody>
      </p:sp>
      <p:sp>
        <p:nvSpPr>
          <p:cNvPr id="6" name="文本框 5"/>
          <p:cNvSpPr txBox="1"/>
          <p:nvPr/>
        </p:nvSpPr>
        <p:spPr>
          <a:xfrm>
            <a:off x="1149284" y="6354375"/>
            <a:ext cx="7805394" cy="276999"/>
          </a:xfrm>
          <a:prstGeom prst="rect">
            <a:avLst/>
          </a:prstGeom>
          <a:noFill/>
        </p:spPr>
        <p:txBody>
          <a:bodyPr wrap="square" rtlCol="0">
            <a:spAutoFit/>
          </a:bodyPr>
          <a:lstStyle/>
          <a:p>
            <a:r>
              <a:rPr lang="zh-CN" altLang="en-US" sz="1200" dirty="0">
                <a:latin typeface="楷体" panose="02010609060101010101" pitchFamily="49" charset="-122"/>
                <a:ea typeface="楷体" panose="02010609060101010101" pitchFamily="49" charset="-122"/>
                <a:hlinkClick r:id="rId2"/>
              </a:rPr>
              <a:t>参考： </a:t>
            </a:r>
            <a:r>
              <a:rPr lang="en-US" altLang="zh-CN" sz="1200" dirty="0">
                <a:latin typeface="楷体" panose="02010609060101010101" pitchFamily="49" charset="-122"/>
                <a:ea typeface="楷体" panose="02010609060101010101" pitchFamily="49" charset="-122"/>
                <a:hlinkClick r:id="rId2"/>
              </a:rPr>
              <a:t>  </a:t>
            </a:r>
            <a:r>
              <a:rPr lang="en-US" altLang="zh-CN" sz="1200" u="sng" dirty="0">
                <a:latin typeface="楷体" panose="02010609060101010101" pitchFamily="49" charset="-122"/>
                <a:ea typeface="楷体" panose="02010609060101010101" pitchFamily="49" charset="-122"/>
                <a:hlinkClick r:id="rId2"/>
              </a:rPr>
              <a:t>http://www.woshipm.com/ai/2102501.html/comment-page-1</a:t>
            </a:r>
            <a:r>
              <a:rPr lang="en-US" altLang="zh-CN" sz="1200" u="sng" dirty="0">
                <a:latin typeface="楷体" panose="02010609060101010101" pitchFamily="49" charset="-122"/>
                <a:ea typeface="楷体" panose="02010609060101010101" pitchFamily="49" charset="-122"/>
              </a:rPr>
              <a:t> </a:t>
            </a:r>
            <a:endParaRPr lang="zh-CN" altLang="en-US" sz="1050" u="sng" dirty="0">
              <a:latin typeface="楷体" panose="02010609060101010101" pitchFamily="49" charset="-122"/>
              <a:ea typeface="楷体" panose="02010609060101010101" pitchFamily="49" charset="-122"/>
              <a:cs typeface="Calibri" panose="020F0502020204030204" pitchFamily="34" charset="0"/>
            </a:endParaRPr>
          </a:p>
        </p:txBody>
      </p:sp>
      <p:sp>
        <p:nvSpPr>
          <p:cNvPr id="7" name="椭圆 6"/>
          <p:cNvSpPr/>
          <p:nvPr/>
        </p:nvSpPr>
        <p:spPr>
          <a:xfrm rot="16880883">
            <a:off x="8197000" y="298467"/>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880883">
            <a:off x="8417789" y="480280"/>
            <a:ext cx="65988" cy="659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378947" y="909968"/>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840817" y="304314"/>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25165" y="651954"/>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大括号 16"/>
          <p:cNvSpPr/>
          <p:nvPr/>
        </p:nvSpPr>
        <p:spPr>
          <a:xfrm rot="269681">
            <a:off x="8505566" y="507046"/>
            <a:ext cx="114884" cy="4651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nvSpPr>
        <p:spPr>
          <a:xfrm>
            <a:off x="8638498" y="651954"/>
            <a:ext cx="1811591" cy="523220"/>
          </a:xfrm>
          <a:prstGeom prst="rect">
            <a:avLst/>
          </a:prstGeom>
          <a:noFill/>
        </p:spPr>
        <p:txBody>
          <a:bodyPr wrap="square" rtlCol="0">
            <a:spAutoFit/>
          </a:bodyPr>
          <a:lstStyle/>
          <a:p>
            <a:r>
              <a:rPr lang="zh-CN" altLang="en-US" sz="1400" dirty="0"/>
              <a:t>某个数据点和聚类中心的距离，记作</a:t>
            </a:r>
            <a:r>
              <a:rPr lang="en-US" altLang="zh-CN" sz="1400" dirty="0"/>
              <a:t>Ri</a:t>
            </a:r>
            <a:endParaRPr lang="zh-CN" altLang="en-US" sz="1400" dirty="0"/>
          </a:p>
        </p:txBody>
      </p:sp>
      <p:sp>
        <p:nvSpPr>
          <p:cNvPr id="24" name="椭圆 23"/>
          <p:cNvSpPr/>
          <p:nvPr/>
        </p:nvSpPr>
        <p:spPr>
          <a:xfrm>
            <a:off x="8579683" y="271320"/>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659279" y="1236022"/>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10659279" y="1412523"/>
            <a:ext cx="65988" cy="659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 name="文本框 26"/>
          <p:cNvSpPr txBox="1"/>
          <p:nvPr/>
        </p:nvSpPr>
        <p:spPr>
          <a:xfrm>
            <a:off x="10729900" y="1160470"/>
            <a:ext cx="1354514" cy="430887"/>
          </a:xfrm>
          <a:prstGeom prst="rect">
            <a:avLst/>
          </a:prstGeom>
          <a:noFill/>
        </p:spPr>
        <p:txBody>
          <a:bodyPr wrap="square" rtlCol="0">
            <a:spAutoFit/>
          </a:bodyPr>
          <a:lstStyle/>
          <a:p>
            <a:r>
              <a:rPr lang="zh-CN" altLang="en-US" sz="1100" dirty="0"/>
              <a:t>样本点</a:t>
            </a:r>
            <a:endParaRPr lang="en-US" altLang="zh-CN" sz="1100" dirty="0"/>
          </a:p>
          <a:p>
            <a:r>
              <a:rPr lang="zh-CN" altLang="en-US" sz="1100" dirty="0"/>
              <a:t>暂定的聚类中心</a:t>
            </a:r>
            <a:endParaRPr lang="zh-CN" altLang="en-US" sz="1100" dirty="0"/>
          </a:p>
        </p:txBody>
      </p:sp>
      <mc:AlternateContent xmlns:mc="http://schemas.openxmlformats.org/markup-compatibility/2006">
        <mc:Choice xmlns:a14="http://schemas.microsoft.com/office/drawing/2010/main" Requires="a14">
          <p:sp>
            <p:nvSpPr>
              <p:cNvPr id="28" name="文本框 27">
                <a:extLst>
                  <a:ext uri="{FF2B5EF4-FFF2-40B4-BE49-F238E27FC236}">
                    <ele attr="{135B5B02-FA1C-4400-A782-E0858AD2A795}"/>
                  </a:ext>
                </a:extLst>
              </p:cNvPr>
              <p:cNvSpPr txBox="1"/>
              <p:nvPr/>
            </p:nvSpPr>
            <p:spPr>
              <a:xfrm>
                <a:off x="8110745" y="1231515"/>
                <a:ext cx="2036189" cy="359842"/>
              </a:xfrm>
              <a:prstGeom prst="rect">
                <a:avLst/>
              </a:prstGeom>
              <a:noFill/>
            </p:spPr>
            <p:txBody>
              <a:bodyPr wrap="square" rtlCol="0">
                <a:spAutoFit/>
              </a:bodyPr>
              <a:lstStyle/>
              <a:p>
                <a:r>
                  <a:rPr lang="en-US" altLang="zh-CN" sz="1600" dirty="0"/>
                  <a:t>SSE=</a:t>
                </a:r>
                <a14:m>
                  <m:oMath xmlns:m="http://schemas.openxmlformats.org/officeDocument/2006/math">
                    <m:nary>
                      <m:naryPr>
                        <m:chr m:val="∑"/>
                        <m:ctrlPr>
                          <a:rPr lang="pt-BR" altLang="zh-CN"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pt-BR" altLang="zh-CN" sz="1600" i="1" smtClean="0">
                            <a:latin typeface="Cambria Math" panose="02040503050406030204" pitchFamily="18" charset="0"/>
                          </a:rPr>
                          <m:t>𝑛</m:t>
                        </m:r>
                      </m:sup>
                      <m:e>
                        <m:sSup>
                          <m:sSupPr>
                            <m:ctrlPr>
                              <a:rPr lang="pt-BR" altLang="zh-CN" sz="1600" i="1" smtClean="0">
                                <a:latin typeface="Cambria Math" panose="02040503050406030204" pitchFamily="18" charset="0"/>
                              </a:rPr>
                            </m:ctrlPr>
                          </m:sSupPr>
                          <m:e>
                            <m:sSub>
                              <m:sSubPr>
                                <m:ctrlPr>
                                  <a:rPr lang="pt-BR" altLang="zh-CN" sz="1600" i="1" smtClean="0">
                                    <a:latin typeface="Cambria Math" panose="02040503050406030204" pitchFamily="18" charset="0"/>
                                  </a:rPr>
                                </m:ctrlPr>
                              </m:sSubPr>
                              <m:e>
                                <m:r>
                                  <a:rPr lang="en-US" altLang="zh-CN" sz="1600" b="0" i="1" smtClean="0">
                                    <a:latin typeface="Cambria Math" panose="02040503050406030204" pitchFamily="18" charset="0"/>
                                  </a:rPr>
                                  <m:t>𝑅</m:t>
                                </m:r>
                              </m:e>
                              <m:sub>
                                <m:r>
                                  <a:rPr lang="en-US" altLang="zh-CN" sz="1600" b="0" i="1" smtClean="0">
                                    <a:latin typeface="Cambria Math" panose="02040503050406030204" pitchFamily="18" charset="0"/>
                                  </a:rPr>
                                  <m:t>𝑖</m:t>
                                </m:r>
                              </m:sub>
                            </m:sSub>
                          </m:e>
                          <m:sup>
                            <m:r>
                              <a:rPr lang="en-US" altLang="zh-CN" sz="1600" b="0" i="1" smtClean="0">
                                <a:latin typeface="Cambria Math" panose="02040503050406030204" pitchFamily="18" charset="0"/>
                              </a:rPr>
                              <m:t>2</m:t>
                            </m:r>
                          </m:sup>
                        </m:sSup>
                      </m:e>
                    </m:nary>
                  </m:oMath>
                </a14:m>
                <a:endParaRPr lang="zh-CN" altLang="en-US" sz="1600" dirty="0"/>
              </a:p>
            </p:txBody>
          </p:sp>
        </mc:Choice>
        <mc:Fallback>
          <p:sp>
            <p:nvSpPr>
              <p:cNvPr id="28" name="文本框 27"/>
              <p:cNvSpPr txBox="1">
                <a:spLocks noRot="1" noChangeAspect="1" noMove="1" noResize="1" noEditPoints="1" noAdjustHandles="1" noChangeArrowheads="1" noChangeShapeType="1" noTextEdit="1"/>
              </p:cNvSpPr>
              <p:nvPr/>
            </p:nvSpPr>
            <p:spPr>
              <a:xfrm>
                <a:off x="8110745" y="1231515"/>
                <a:ext cx="2036189" cy="359842"/>
              </a:xfrm>
              <a:prstGeom prst="rect">
                <a:avLst/>
              </a:prstGeom>
              <a:blipFill rotWithShape="1">
                <a:blip r:embed="rId3"/>
                <a:stretch>
                  <a:fillRect l="-1796" t="-96610" b="-161017"/>
                </a:stretch>
              </a:blipFill>
            </p:spPr>
            <p:txBody>
              <a:bodyPr/>
              <a:lstStyle/>
              <a:p>
                <a:r>
                  <a:rPr lang="zh-CN" altLang="en-US">
                    <a:noFill/>
                  </a:rPr>
                  <a:t> </a:t>
                </a:r>
                <a:endParaRPr lang="zh-CN" altLang="en-US">
                  <a:noFill/>
                </a:endParaRPr>
              </a:p>
            </p:txBody>
          </p:sp>
        </mc:Fallback>
      </mc:AlternateContent>
      <p:sp>
        <p:nvSpPr>
          <p:cNvPr id="29" name="椭圆 28"/>
          <p:cNvSpPr/>
          <p:nvPr/>
        </p:nvSpPr>
        <p:spPr>
          <a:xfrm>
            <a:off x="8672862" y="524085"/>
            <a:ext cx="65988" cy="65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其他注意点</a:t>
            </a:r>
            <a:endParaRPr lang="zh-CN" altLang="en-US" dirty="0"/>
          </a:p>
        </p:txBody>
      </p:sp>
      <p:sp>
        <p:nvSpPr>
          <p:cNvPr id="3" name="内容占位符 2"/>
          <p:cNvSpPr>
            <a:spLocks noGrp="1"/>
          </p:cNvSpPr>
          <p:nvPr>
            <p:ph idx="1"/>
          </p:nvPr>
        </p:nvSpPr>
        <p:spPr>
          <a:xfrm>
            <a:off x="939145" y="1649037"/>
            <a:ext cx="10313709" cy="4843838"/>
          </a:xfrm>
        </p:spPr>
        <p:txBody>
          <a:bodyPr>
            <a:noAutofit/>
          </a:bodyPr>
          <a:lstStyle/>
          <a:p>
            <a:pPr>
              <a:lnSpc>
                <a:spcPct val="120000"/>
              </a:lnSpc>
              <a:spcBef>
                <a:spcPts val="0"/>
              </a:spcBef>
            </a:pPr>
            <a:r>
              <a:rPr lang="en-US" altLang="zh-CN" sz="2000" b="1" dirty="0"/>
              <a:t>1. K-Means</a:t>
            </a:r>
            <a:r>
              <a:rPr lang="zh-CN" altLang="en-US" sz="2000" b="1" dirty="0"/>
              <a:t>只能用于连续数据，而不能用于分类数据</a:t>
            </a:r>
            <a:endParaRPr lang="en-US" altLang="zh-CN" sz="2000" b="1" dirty="0"/>
          </a:p>
          <a:p>
            <a:pPr marL="0" indent="0">
              <a:lnSpc>
                <a:spcPct val="120000"/>
              </a:lnSpc>
              <a:spcBef>
                <a:spcPts val="0"/>
              </a:spcBef>
              <a:buNone/>
            </a:pPr>
            <a:r>
              <a:rPr lang="zh-CN" altLang="en-US" sz="2000" dirty="0"/>
              <a:t>因为</a:t>
            </a:r>
            <a:r>
              <a:rPr lang="en-US" altLang="zh-CN" sz="2000" dirty="0"/>
              <a:t>K-Means</a:t>
            </a:r>
            <a:r>
              <a:rPr lang="zh-CN" altLang="en-US" sz="2000" dirty="0"/>
              <a:t>算法的核心是计算空间坐标中，点与点之间的平均值，而我们知道只有连续数据可以被计算，分类数据即使使用</a:t>
            </a:r>
            <a:r>
              <a:rPr lang="en-US" altLang="zh-CN" sz="2000" dirty="0"/>
              <a:t>1234</a:t>
            </a:r>
            <a:r>
              <a:rPr lang="zh-CN" altLang="en-US" sz="2000" dirty="0"/>
              <a:t>来表示，也只是作一个代称，而不可以进行数学计算。</a:t>
            </a:r>
            <a:endParaRPr lang="zh-CN" altLang="en-US" sz="2000" dirty="0"/>
          </a:p>
          <a:p>
            <a:pPr>
              <a:lnSpc>
                <a:spcPct val="120000"/>
              </a:lnSpc>
              <a:spcBef>
                <a:spcPts val="0"/>
              </a:spcBef>
            </a:pPr>
            <a:r>
              <a:rPr lang="en-US" altLang="zh-CN" sz="2000" b="1" dirty="0"/>
              <a:t>2. </a:t>
            </a:r>
            <a:r>
              <a:rPr lang="zh-CN" altLang="en-US" sz="2000" b="1" dirty="0"/>
              <a:t>在计算之前，需先对数据进行归一化处理</a:t>
            </a:r>
            <a:endParaRPr lang="en-US" altLang="zh-CN" sz="2000" b="1" dirty="0"/>
          </a:p>
          <a:p>
            <a:pPr marL="0" indent="0">
              <a:lnSpc>
                <a:spcPct val="120000"/>
              </a:lnSpc>
              <a:spcBef>
                <a:spcPts val="0"/>
              </a:spcBef>
              <a:buNone/>
            </a:pPr>
            <a:r>
              <a:rPr lang="zh-CN" altLang="en-US" sz="2000" dirty="0"/>
              <a:t>对数据进行归一化处理是为了防止数据之间单位不一致，导致某些位数较大的参数拥有较高的权重，将所有的数据归一化则可以将所有的参数权重调节成一致。当然，如果因为业务特点而需要将某些参数的权重调高或者调低，也可以根据实际情况来，毕竟算法只是工具，真正起作用的还是使用算法的人。</a:t>
            </a:r>
            <a:endParaRPr lang="zh-CN" altLang="en-US" sz="2000" dirty="0"/>
          </a:p>
          <a:p>
            <a:pPr>
              <a:lnSpc>
                <a:spcPct val="120000"/>
              </a:lnSpc>
              <a:spcBef>
                <a:spcPts val="0"/>
              </a:spcBef>
            </a:pPr>
            <a:r>
              <a:rPr lang="en-US" altLang="zh-CN" sz="2000" b="1" dirty="0"/>
              <a:t>3. K-Means</a:t>
            </a:r>
            <a:r>
              <a:rPr lang="zh-CN" altLang="en-US" sz="2000" b="1" dirty="0"/>
              <a:t>算法对数据噪声和离群值较为敏感</a:t>
            </a:r>
            <a:endParaRPr lang="en-US" altLang="zh-CN" sz="2000" b="1" dirty="0"/>
          </a:p>
          <a:p>
            <a:pPr marL="0" indent="0">
              <a:lnSpc>
                <a:spcPct val="120000"/>
              </a:lnSpc>
              <a:spcBef>
                <a:spcPts val="0"/>
              </a:spcBef>
              <a:buNone/>
            </a:pPr>
            <a:r>
              <a:rPr lang="zh-CN" altLang="en-US" sz="2000" dirty="0"/>
              <a:t>计算均值时需要所有的数据都参与，即使出现少量的离群数据，也会对均值产生极大的影响，所以在实际工作中使用算法时，通常需要先对离群值进行数据清洗，排除离群值对最终结果的影响，然后再进行聚类计算。</a:t>
            </a:r>
            <a:endParaRPr lang="zh-CN" altLang="en-US" sz="2000" dirty="0"/>
          </a:p>
          <a:p>
            <a:pPr>
              <a:lnSpc>
                <a:spcPct val="120000"/>
              </a:lnSpc>
              <a:spcBef>
                <a:spcPts val="0"/>
              </a:spcBef>
            </a:pPr>
            <a:endParaRPr lang="zh-CN" alt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决策树</a:t>
            </a:r>
            <a:endParaRPr lang="zh-CN" altLang="en-US"/>
          </a:p>
        </p:txBody>
      </p:sp>
      <p:sp>
        <p:nvSpPr>
          <p:cNvPr id="5" name="副标题 4"/>
          <p:cNvSpPr>
            <a:spLocks noGrp="1"/>
          </p:cNvSpPr>
          <p:nvPr>
            <p:ph type="subTitle" idx="1"/>
          </p:nvPr>
        </p:nvSpPr>
        <p:spPr/>
        <p:txBody>
          <a:bodyPr/>
          <a:p>
            <a:pPr algn="ctr"/>
            <a:r>
              <a:rPr lang="zh-CN" altLang="en-US"/>
              <a:t>集成学习</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087327" y="1623209"/>
            <a:ext cx="590918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charset="-122"/>
                <a:ea typeface="微软雅黑" panose="020B0503020204020204" charset="-122"/>
              </a:rPr>
              <a:t>集成学习</a:t>
            </a:r>
            <a:r>
              <a:rPr lang="zh-CN" altLang="en-US" sz="2800" dirty="0">
                <a:solidFill>
                  <a:schemeClr val="tx1"/>
                </a:solidFill>
                <a:latin typeface="微软雅黑" panose="020B0503020204020204" charset="-122"/>
                <a:ea typeface="微软雅黑" panose="020B0503020204020204" charset="-122"/>
              </a:rPr>
              <a:t>概述</a:t>
            </a:r>
            <a:endParaRPr lang="zh-CN" altLang="en-US" sz="2800" dirty="0">
              <a:solidFill>
                <a:schemeClr val="tx1"/>
              </a:solidFill>
              <a:latin typeface="微软雅黑" panose="020B0503020204020204" charset="-122"/>
              <a:ea typeface="微软雅黑" panose="020B0503020204020204" charset="-122"/>
            </a:endParaRPr>
          </a:p>
        </p:txBody>
      </p:sp>
      <p:sp>
        <p:nvSpPr>
          <p:cNvPr id="3" name="圆角矩形 2"/>
          <p:cNvSpPr/>
          <p:nvPr/>
        </p:nvSpPr>
        <p:spPr>
          <a:xfrm>
            <a:off x="3087328" y="2740009"/>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charset="-122"/>
                <a:ea typeface="微软雅黑" panose="020B0503020204020204" charset="-122"/>
              </a:rPr>
              <a:t>随机森林</a:t>
            </a:r>
            <a:endParaRPr lang="zh-CN" altLang="en-US" sz="2800" dirty="0" smtClean="0">
              <a:solidFill>
                <a:schemeClr val="tx1"/>
              </a:solidFill>
              <a:latin typeface="微软雅黑" panose="020B0503020204020204" charset="-122"/>
              <a:ea typeface="微软雅黑" panose="020B0503020204020204" charset="-122"/>
            </a:endParaRPr>
          </a:p>
        </p:txBody>
      </p:sp>
      <p:sp>
        <p:nvSpPr>
          <p:cNvPr id="4" name="圆角矩形 3"/>
          <p:cNvSpPr/>
          <p:nvPr/>
        </p:nvSpPr>
        <p:spPr>
          <a:xfrm>
            <a:off x="3087328" y="3858616"/>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smtClean="0">
                <a:solidFill>
                  <a:schemeClr val="tx1"/>
                </a:solidFill>
                <a:latin typeface="微软雅黑" panose="020B0503020204020204" charset="-122"/>
                <a:ea typeface="微软雅黑" panose="020B0503020204020204" charset="-122"/>
              </a:rPr>
              <a:t>GBDT</a:t>
            </a:r>
            <a:endParaRPr lang="en-US" altLang="zh-CN" sz="2800" dirty="0" smtClean="0">
              <a:solidFill>
                <a:schemeClr val="tx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为什么需要集成学习？</a:t>
            </a:r>
            <a:endParaRPr lang="zh-CN" altLang="en-US"/>
          </a:p>
        </p:txBody>
      </p:sp>
      <p:sp>
        <p:nvSpPr>
          <p:cNvPr id="5" name="内容占位符 4"/>
          <p:cNvSpPr>
            <a:spLocks noGrp="1"/>
          </p:cNvSpPr>
          <p:nvPr>
            <p:ph idx="1"/>
          </p:nvPr>
        </p:nvSpPr>
        <p:spPr/>
        <p:txBody>
          <a:bodyPr>
            <a:normAutofit lnSpcReduction="20000"/>
          </a:bodyPr>
          <a:p>
            <a:r>
              <a:rPr lang="zh-CN" altLang="en-US"/>
              <a:t>目的：得到一个在各个方面都表现良好的模型</a:t>
            </a:r>
            <a:endParaRPr lang="zh-CN" altLang="en-US"/>
          </a:p>
          <a:p>
            <a:r>
              <a:rPr lang="zh-CN" altLang="en-US"/>
              <a:t>现实：只有一些在某些方面表现良好的模型（如：决策树这样的弱分类器</a:t>
            </a:r>
            <a:r>
              <a:rPr lang="zh-CN" altLang="en-US"/>
              <a:t>）</a:t>
            </a:r>
            <a:endParaRPr lang="zh-CN" altLang="en-US"/>
          </a:p>
          <a:p>
            <a:r>
              <a:rPr lang="zh-CN" altLang="en-US"/>
              <a:t>想法：把这些</a:t>
            </a:r>
            <a:r>
              <a:rPr lang="en-US" altLang="zh-CN"/>
              <a:t>“</a:t>
            </a:r>
            <a:r>
              <a:rPr lang="zh-CN" altLang="en-US"/>
              <a:t>弱</a:t>
            </a:r>
            <a:r>
              <a:rPr lang="en-US" altLang="zh-CN"/>
              <a:t>”</a:t>
            </a:r>
            <a:r>
              <a:rPr lang="zh-CN" altLang="en-US"/>
              <a:t>模型绑在一起，成为一个整体模型，取长补短，得到各个方面都表现良好的模型</a:t>
            </a:r>
            <a:endParaRPr lang="zh-CN" altLang="en-US"/>
          </a:p>
          <a:p>
            <a:pPr marL="0" indent="0">
              <a:buNone/>
            </a:pPr>
            <a:r>
              <a:rPr lang="zh-CN" altLang="en-US"/>
              <a:t>于是，就有了集成学习的概念！</a:t>
            </a:r>
            <a:endParaRPr lang="zh-CN" altLang="en-US"/>
          </a:p>
          <a:p>
            <a:pPr marL="0" indent="0">
              <a:buNone/>
            </a:pPr>
            <a:endParaRPr lang="zh-CN" altLang="en-US"/>
          </a:p>
          <a:p>
            <a:pPr marL="228600" lvl="0" indent="-228600">
              <a:buFont typeface="Arial" panose="020B0604020202020204" pitchFamily="34" charset="0"/>
              <a:buChar char="•"/>
            </a:pPr>
            <a:r>
              <a:rPr lang="zh-CN" altLang="en-US">
                <a:solidFill>
                  <a:schemeClr val="tx1">
                    <a:lumMod val="85000"/>
                    <a:lumOff val="15000"/>
                  </a:schemeClr>
                </a:solidFill>
              </a:rPr>
              <a:t>分类（按照单个</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模型之间的关系</a:t>
            </a:r>
            <a:r>
              <a:rPr lang="zh-CN" altLang="en-US">
                <a:sym typeface="+mn-ea"/>
              </a:rPr>
              <a:t>）</a:t>
            </a:r>
            <a:endParaRPr lang="zh-CN" altLang="en-US">
              <a:sym typeface="+mn-ea"/>
            </a:endParaRPr>
          </a:p>
          <a:p>
            <a:pPr marL="685800" lvl="1" indent="-228600">
              <a:buFont typeface="Arial" panose="020B0604020202020204" pitchFamily="34" charset="0"/>
              <a:buChar char="•"/>
            </a:pPr>
            <a:r>
              <a:rPr lang="zh-CN" altLang="en-US">
                <a:solidFill>
                  <a:schemeClr val="tx1">
                    <a:lumMod val="85000"/>
                    <a:lumOff val="15000"/>
                  </a:schemeClr>
                </a:solidFill>
              </a:rPr>
              <a:t>序列集成：</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模型之间存在依赖关系，它们按一定的顺序生成    </a:t>
            </a:r>
            <a:r>
              <a:rPr lang="en-US" altLang="zh-CN">
                <a:solidFill>
                  <a:schemeClr val="tx1">
                    <a:lumMod val="85000"/>
                    <a:lumOff val="15000"/>
                  </a:schemeClr>
                </a:solidFill>
              </a:rPr>
              <a:t>e.g.</a:t>
            </a:r>
            <a:r>
              <a:rPr lang="zh-CN" altLang="en-US">
                <a:solidFill>
                  <a:schemeClr val="tx1">
                    <a:lumMod val="85000"/>
                    <a:lumOff val="15000"/>
                  </a:schemeClr>
                </a:solidFill>
              </a:rPr>
              <a:t>后一个</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模型是根据前一个的结果改变某些条件得到 </a:t>
            </a:r>
            <a:r>
              <a:rPr lang="en-US" altLang="zh-CN">
                <a:solidFill>
                  <a:schemeClr val="tx1">
                    <a:lumMod val="85000"/>
                    <a:lumOff val="15000"/>
                  </a:schemeClr>
                </a:solidFill>
              </a:rPr>
              <a:t>---</a:t>
            </a:r>
            <a:r>
              <a:rPr lang="zh-CN" altLang="en-US">
                <a:solidFill>
                  <a:schemeClr val="tx1">
                    <a:lumMod val="85000"/>
                    <a:lumOff val="15000"/>
                  </a:schemeClr>
                </a:solidFill>
              </a:rPr>
              <a:t> </a:t>
            </a:r>
            <a:r>
              <a:rPr lang="en-US" altLang="zh-CN">
                <a:solidFill>
                  <a:schemeClr val="tx1">
                    <a:lumMod val="85000"/>
                    <a:lumOff val="15000"/>
                  </a:schemeClr>
                </a:solidFill>
              </a:rPr>
              <a:t>boosting</a:t>
            </a:r>
            <a:endParaRPr lang="zh-CN" altLang="en-US">
              <a:solidFill>
                <a:schemeClr val="tx1">
                  <a:lumMod val="85000"/>
                  <a:lumOff val="15000"/>
                </a:schemeClr>
              </a:solidFill>
            </a:endParaRPr>
          </a:p>
          <a:p>
            <a:pPr marL="685800" lvl="1" indent="-228600">
              <a:buFont typeface="Arial" panose="020B0604020202020204" pitchFamily="34" charset="0"/>
              <a:buChar char="•"/>
            </a:pPr>
            <a:r>
              <a:rPr lang="zh-CN" altLang="en-US">
                <a:solidFill>
                  <a:schemeClr val="tx1">
                    <a:lumMod val="85000"/>
                    <a:lumOff val="15000"/>
                  </a:schemeClr>
                </a:solidFill>
              </a:rPr>
              <a:t>并行集成：</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模型之间相互独立，所以可以同时生成（序列集成就不行）</a:t>
            </a:r>
            <a:r>
              <a:rPr lang="en-US" altLang="zh-CN">
                <a:solidFill>
                  <a:schemeClr val="tx1">
                    <a:lumMod val="85000"/>
                    <a:lumOff val="15000"/>
                  </a:schemeClr>
                </a:solidFill>
              </a:rPr>
              <a:t>e.g. </a:t>
            </a:r>
            <a:r>
              <a:rPr lang="zh-CN" altLang="en-US">
                <a:solidFill>
                  <a:schemeClr val="tx1">
                    <a:lumMod val="85000"/>
                    <a:lumOff val="15000"/>
                  </a:schemeClr>
                </a:solidFill>
              </a:rPr>
              <a:t>结果是多个并行</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模型结果的平均值 </a:t>
            </a:r>
            <a:r>
              <a:rPr lang="en-US" altLang="zh-CN">
                <a:solidFill>
                  <a:schemeClr val="tx1">
                    <a:lumMod val="85000"/>
                    <a:lumOff val="15000"/>
                  </a:schemeClr>
                </a:solidFill>
              </a:rPr>
              <a:t>--- </a:t>
            </a:r>
            <a:r>
              <a:rPr lang="en-US" altLang="zh-CN">
                <a:solidFill>
                  <a:schemeClr val="tx1">
                    <a:lumMod val="85000"/>
                    <a:lumOff val="15000"/>
                  </a:schemeClr>
                </a:solidFill>
              </a:rPr>
              <a:t>bagging</a:t>
            </a:r>
            <a:endParaRPr lang="en-US" altLang="zh-CN">
              <a:solidFill>
                <a:schemeClr val="tx1">
                  <a:lumMod val="85000"/>
                  <a:lumOff val="15000"/>
                </a:schemeClr>
              </a:solidFill>
            </a:endParaRPr>
          </a:p>
          <a:p>
            <a:pPr marL="685800" lvl="1" indent="-228600">
              <a:buFont typeface="Arial" panose="020B0604020202020204" pitchFamily="34" charset="0"/>
              <a:buChar char="•"/>
            </a:pPr>
            <a:endParaRPr lang="en-US" altLang="zh-CN">
              <a:solidFill>
                <a:schemeClr val="tx1">
                  <a:lumMod val="85000"/>
                  <a:lumOff val="15000"/>
                </a:schemeClr>
              </a:solidFill>
            </a:endParaRPr>
          </a:p>
          <a:p>
            <a:pPr marL="228600" lvl="0" indent="-228600">
              <a:buFont typeface="Arial" panose="020B0604020202020204" pitchFamily="34" charset="0"/>
              <a:buChar char="•"/>
            </a:pPr>
            <a:r>
              <a:rPr lang="zh-CN" altLang="en-US">
                <a:solidFill>
                  <a:schemeClr val="tx1">
                    <a:lumMod val="85000"/>
                    <a:lumOff val="15000"/>
                  </a:schemeClr>
                </a:solidFill>
              </a:rPr>
              <a:t>使用集成学习的前提：</a:t>
            </a:r>
            <a:endParaRPr lang="zh-CN" altLang="en-US">
              <a:solidFill>
                <a:schemeClr val="tx1">
                  <a:lumMod val="85000"/>
                  <a:lumOff val="15000"/>
                </a:schemeClr>
              </a:solidFill>
            </a:endParaRPr>
          </a:p>
          <a:p>
            <a:pPr marL="685800" lvl="1" indent="-228600">
              <a:buFont typeface="Arial" panose="020B0604020202020204" pitchFamily="34" charset="0"/>
              <a:buChar char="•"/>
            </a:pP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模型不能</a:t>
            </a:r>
            <a:r>
              <a:rPr lang="en-US" altLang="zh-CN">
                <a:solidFill>
                  <a:schemeClr val="tx1">
                    <a:lumMod val="85000"/>
                    <a:lumOff val="15000"/>
                  </a:schemeClr>
                </a:solidFill>
              </a:rPr>
              <a:t>“</a:t>
            </a:r>
            <a:r>
              <a:rPr lang="zh-CN" altLang="en-US">
                <a:solidFill>
                  <a:schemeClr val="tx1">
                    <a:lumMod val="85000"/>
                    <a:lumOff val="15000"/>
                  </a:schemeClr>
                </a:solidFill>
              </a:rPr>
              <a:t>一无是处</a:t>
            </a:r>
            <a:r>
              <a:rPr lang="en-US" altLang="zh-CN">
                <a:solidFill>
                  <a:schemeClr val="tx1">
                    <a:lumMod val="85000"/>
                    <a:lumOff val="15000"/>
                  </a:schemeClr>
                </a:solidFill>
              </a:rPr>
              <a:t>”</a:t>
            </a:r>
            <a:r>
              <a:rPr lang="zh-CN" altLang="en-US">
                <a:solidFill>
                  <a:schemeClr val="tx1">
                    <a:lumMod val="85000"/>
                    <a:lumOff val="15000"/>
                  </a:schemeClr>
                </a:solidFill>
              </a:rPr>
              <a:t>，必须在某些方面效果较好</a:t>
            </a:r>
            <a:endParaRPr lang="zh-CN" altLang="en-US">
              <a:solidFill>
                <a:schemeClr val="tx1">
                  <a:lumMod val="85000"/>
                  <a:lumOff val="15000"/>
                </a:schemeClr>
              </a:solidFill>
            </a:endParaRPr>
          </a:p>
          <a:p>
            <a:pPr marL="685800" lvl="1" indent="-228600">
              <a:buFont typeface="Arial" panose="020B0604020202020204" pitchFamily="34" charset="0"/>
              <a:buChar char="•"/>
            </a:pP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模型不能</a:t>
            </a:r>
            <a:r>
              <a:rPr lang="en-US" altLang="zh-CN">
                <a:solidFill>
                  <a:schemeClr val="tx1">
                    <a:lumMod val="85000"/>
                    <a:lumOff val="15000"/>
                  </a:schemeClr>
                </a:solidFill>
              </a:rPr>
              <a:t>“</a:t>
            </a:r>
            <a:r>
              <a:rPr lang="zh-CN" altLang="en-US">
                <a:solidFill>
                  <a:schemeClr val="tx1">
                    <a:lumMod val="85000"/>
                    <a:lumOff val="15000"/>
                  </a:schemeClr>
                </a:solidFill>
              </a:rPr>
              <a:t>弱</a:t>
            </a:r>
            <a:r>
              <a:rPr lang="en-US" altLang="zh-CN">
                <a:solidFill>
                  <a:schemeClr val="tx1">
                    <a:lumMod val="85000"/>
                    <a:lumOff val="15000"/>
                  </a:schemeClr>
                </a:solidFill>
              </a:rPr>
              <a:t>”</a:t>
            </a:r>
            <a:r>
              <a:rPr lang="zh-CN" altLang="en-US">
                <a:solidFill>
                  <a:schemeClr val="tx1">
                    <a:lumMod val="85000"/>
                    <a:lumOff val="15000"/>
                  </a:schemeClr>
                </a:solidFill>
              </a:rPr>
              <a:t>到一块儿去，得有多样性才能取长补短</a:t>
            </a:r>
            <a:endParaRPr lang="zh-CN" altLang="en-US">
              <a:solidFill>
                <a:schemeClr val="tx1">
                  <a:lumMod val="85000"/>
                  <a:lumOff val="15000"/>
                </a:schemeClr>
              </a:solidFill>
            </a:endParaRPr>
          </a:p>
          <a:p>
            <a:pPr marL="0" indent="0">
              <a:buNone/>
            </a:pPr>
            <a:endParaRPr lang="zh-CN" altLang="en-US">
              <a:solidFill>
                <a:schemeClr val="tx1">
                  <a:lumMod val="85000"/>
                  <a:lumOff val="15000"/>
                </a:schemeClr>
              </a:solidFill>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087327" y="1623209"/>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charset="-122"/>
                <a:ea typeface="微软雅黑" panose="020B0503020204020204" charset="-122"/>
                <a:sym typeface="+mn-ea"/>
              </a:rPr>
              <a:t>集成算法概述</a:t>
            </a:r>
            <a:endParaRPr lang="zh-CN" altLang="en-US" sz="2800" dirty="0">
              <a:solidFill>
                <a:schemeClr val="tx1"/>
              </a:solidFill>
              <a:latin typeface="微软雅黑" panose="020B0503020204020204" charset="-122"/>
              <a:ea typeface="微软雅黑" panose="020B0503020204020204" charset="-122"/>
            </a:endParaRPr>
          </a:p>
        </p:txBody>
      </p:sp>
      <p:sp>
        <p:nvSpPr>
          <p:cNvPr id="3" name="圆角矩形 2"/>
          <p:cNvSpPr/>
          <p:nvPr/>
        </p:nvSpPr>
        <p:spPr>
          <a:xfrm>
            <a:off x="3087328" y="2740009"/>
            <a:ext cx="590918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charset="-122"/>
                <a:ea typeface="微软雅黑" panose="020B0503020204020204" charset="-122"/>
              </a:rPr>
              <a:t>随机森林</a:t>
            </a:r>
            <a:endParaRPr lang="zh-CN" altLang="en-US" sz="2800" dirty="0" smtClean="0">
              <a:solidFill>
                <a:schemeClr val="tx1"/>
              </a:solidFill>
              <a:latin typeface="微软雅黑" panose="020B0503020204020204" charset="-122"/>
              <a:ea typeface="微软雅黑" panose="020B0503020204020204" charset="-122"/>
            </a:endParaRPr>
          </a:p>
        </p:txBody>
      </p:sp>
      <p:sp>
        <p:nvSpPr>
          <p:cNvPr id="4" name="圆角矩形 3"/>
          <p:cNvSpPr/>
          <p:nvPr/>
        </p:nvSpPr>
        <p:spPr>
          <a:xfrm>
            <a:off x="3087328" y="3858616"/>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smtClean="0">
                <a:solidFill>
                  <a:schemeClr val="tx1"/>
                </a:solidFill>
                <a:latin typeface="微软雅黑" panose="020B0503020204020204" charset="-122"/>
                <a:ea typeface="微软雅黑" panose="020B0503020204020204" charset="-122"/>
                <a:sym typeface="+mn-ea"/>
              </a:rPr>
              <a:t>GBDT</a:t>
            </a:r>
            <a:endParaRPr lang="zh-CN" altLang="en-US" sz="2800" dirty="0">
              <a:solidFill>
                <a:schemeClr val="tx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87755" y="407035"/>
            <a:ext cx="10480675" cy="1847215"/>
          </a:xfrm>
        </p:spPr>
        <p:txBody>
          <a:bodyPr>
            <a:normAutofit/>
          </a:bodyPr>
          <a:p>
            <a:pPr algn="just"/>
            <a:r>
              <a:rPr lang="zh-CN" altLang="en-US"/>
              <a:t>记得不久之前</a:t>
            </a:r>
            <a:r>
              <a:rPr lang="zh-CN" altLang="en-US">
                <a:sym typeface="+mn-ea"/>
              </a:rPr>
              <a:t>上热搜的</a:t>
            </a:r>
            <a:r>
              <a:rPr lang="en-US" altLang="zh-CN"/>
              <a:t>“</a:t>
            </a:r>
            <a:r>
              <a:rPr lang="zh-CN" altLang="en-US"/>
              <a:t>#中国已消除绝对贫困#</a:t>
            </a:r>
            <a:r>
              <a:rPr lang="en-US" altLang="zh-CN"/>
              <a:t>”</a:t>
            </a:r>
            <a:r>
              <a:rPr lang="zh-CN" altLang="en-US"/>
              <a:t>吗？</a:t>
            </a:r>
            <a:br>
              <a:rPr lang="zh-CN" altLang="en-US"/>
            </a:br>
            <a:endParaRPr lang="zh-CN" altLang="en-US"/>
          </a:p>
        </p:txBody>
      </p:sp>
      <p:pic>
        <p:nvPicPr>
          <p:cNvPr id="6" name="图片 5"/>
          <p:cNvPicPr>
            <a:picLocks noChangeAspect="1"/>
          </p:cNvPicPr>
          <p:nvPr/>
        </p:nvPicPr>
        <p:blipFill>
          <a:blip r:embed="rId1"/>
          <a:stretch>
            <a:fillRect/>
          </a:stretch>
        </p:blipFill>
        <p:spPr>
          <a:xfrm>
            <a:off x="1778635" y="2461260"/>
            <a:ext cx="8956040" cy="3655060"/>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rmAutofit/>
          </a:bodyPr>
          <a:p>
            <a:r>
              <a:rPr lang="en-US" altLang="zh-CN">
                <a:sym typeface="+mn-ea"/>
              </a:rPr>
              <a:t>“</a:t>
            </a:r>
            <a:r>
              <a:rPr lang="zh-CN" altLang="en-US">
                <a:sym typeface="+mn-ea"/>
              </a:rPr>
              <a:t>精准扶贫</a:t>
            </a:r>
            <a:r>
              <a:rPr lang="en-US" altLang="zh-CN">
                <a:sym typeface="+mn-ea"/>
              </a:rPr>
              <a:t>”</a:t>
            </a:r>
            <a:r>
              <a:rPr lang="zh-CN" altLang="en-US">
                <a:sym typeface="+mn-ea"/>
              </a:rPr>
              <a:t>之路并非一帆风顺</a:t>
            </a:r>
            <a:r>
              <a:rPr lang="en-US" altLang="zh-CN">
                <a:sym typeface="+mn-ea"/>
              </a:rPr>
              <a:t>......</a:t>
            </a:r>
            <a:endParaRPr lang="zh-CN" altLang="en-US"/>
          </a:p>
        </p:txBody>
      </p:sp>
      <p:sp>
        <p:nvSpPr>
          <p:cNvPr id="5" name="内容占位符 4"/>
          <p:cNvSpPr>
            <a:spLocks noGrp="1"/>
          </p:cNvSpPr>
          <p:nvPr>
            <p:ph idx="1"/>
          </p:nvPr>
        </p:nvSpPr>
        <p:spPr/>
        <p:txBody>
          <a:bodyPr/>
          <a:p>
            <a:r>
              <a:rPr lang="en-US" altLang="zh-CN" sz="2000"/>
              <a:t>“审计署8日发布的公告显示，广西壮族自治区马山县等个别地区落实精准扶贫工作不到位......审计发现，在该县认定的扶贫对象中，有</a:t>
            </a:r>
            <a:r>
              <a:rPr lang="en-US" altLang="zh-CN" sz="2000" b="1"/>
              <a:t>3119人不符合</a:t>
            </a:r>
            <a:r>
              <a:rPr lang="en-US" altLang="zh-CN" sz="2000"/>
              <a:t>扶贫建档立卡标准，其中有343人属于财政供养人员，有2454人购买了2645辆汽车，43人在县城购买商品房或自建住房，439人为个体工商户或经营公司。”</a:t>
            </a:r>
            <a:endParaRPr lang="en-US" altLang="zh-CN" sz="2000"/>
          </a:p>
          <a:p>
            <a:pPr marL="0" indent="0" algn="r">
              <a:buNone/>
            </a:pPr>
            <a:r>
              <a:rPr lang="en-US" altLang="zh-CN" sz="2000"/>
              <a:t>——新华网北京10月8日电（记者董峻）</a:t>
            </a:r>
            <a:endParaRPr lang="en-US" altLang="zh-CN" sz="2000"/>
          </a:p>
          <a:p>
            <a:pPr marL="0" indent="0" algn="l">
              <a:buNone/>
            </a:pPr>
            <a:endParaRPr lang="en-US" altLang="zh-CN" sz="2000"/>
          </a:p>
          <a:p>
            <a:pPr marL="0" indent="0" algn="l">
              <a:buNone/>
            </a:pPr>
            <a:r>
              <a:rPr lang="en-US" altLang="zh-CN" sz="2000"/>
              <a:t>在2015年８月到2016年６月的建档立卡“回头看”工作中，发现全国扶贫系统中有</a:t>
            </a:r>
            <a:r>
              <a:rPr lang="en-US" altLang="zh-CN" sz="2000" b="1"/>
              <a:t>900多万</a:t>
            </a:r>
            <a:r>
              <a:rPr lang="en-US" altLang="zh-CN" sz="2000"/>
              <a:t>人</a:t>
            </a:r>
            <a:r>
              <a:rPr lang="en-US" altLang="zh-CN" sz="2000" b="1"/>
              <a:t>不符合贫困人口标准</a:t>
            </a:r>
            <a:r>
              <a:rPr lang="en-US" altLang="zh-CN" sz="2000"/>
              <a:t>，</a:t>
            </a:r>
            <a:r>
              <a:rPr lang="en-US" altLang="zh-CN" sz="2000" b="1"/>
              <a:t>800万</a:t>
            </a:r>
            <a:r>
              <a:rPr lang="en-US" altLang="zh-CN" sz="2000"/>
              <a:t>符合贫困人口标准</a:t>
            </a:r>
            <a:r>
              <a:rPr lang="zh-CN" altLang="en-US" sz="2000"/>
              <a:t>的人</a:t>
            </a:r>
            <a:r>
              <a:rPr lang="en-US" altLang="zh-CN" sz="2000" b="1"/>
              <a:t>没有被识别</a:t>
            </a:r>
            <a:r>
              <a:rPr lang="en-US" altLang="zh-CN" sz="2000"/>
              <a:t>出来</a:t>
            </a:r>
            <a:endParaRPr lang="en-US" altLang="zh-CN" sz="2000"/>
          </a:p>
          <a:p>
            <a:pPr marL="0" indent="0" algn="l">
              <a:buNone/>
            </a:pPr>
            <a:r>
              <a:rPr lang="en-US" altLang="zh-CN" sz="2000"/>
              <a:t>在</a:t>
            </a:r>
            <a:r>
              <a:rPr lang="en-US" altLang="zh-CN" sz="2000">
                <a:sym typeface="+mn-ea"/>
              </a:rPr>
              <a:t>2017年</a:t>
            </a:r>
            <a:r>
              <a:rPr lang="en-US" altLang="zh-CN" sz="2000"/>
              <a:t>全国性的精准识别自查自纠工作中，国务院扶贫办在全国范围内发现将近</a:t>
            </a:r>
            <a:r>
              <a:rPr lang="en-US" altLang="zh-CN" sz="2000" b="1"/>
              <a:t>250万</a:t>
            </a:r>
            <a:r>
              <a:rPr lang="en-US" altLang="zh-CN" sz="2000"/>
              <a:t>贫困人口</a:t>
            </a:r>
            <a:r>
              <a:rPr lang="en-US" altLang="zh-CN" sz="2000" b="1"/>
              <a:t>未被正确识别</a:t>
            </a:r>
            <a:endParaRPr lang="zh-CN" altLang="en-US" sz="20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佐证与线索</a:t>
            </a:r>
            <a:r>
              <a:rPr lang="en-US" altLang="zh-CN"/>
              <a:t>——</a:t>
            </a:r>
            <a:r>
              <a:rPr lang="zh-CN" altLang="en-US"/>
              <a:t>新闻界的机器学习</a:t>
            </a:r>
            <a:endParaRPr lang="zh-CN" altLang="en-US"/>
          </a:p>
        </p:txBody>
      </p:sp>
      <p:sp>
        <p:nvSpPr>
          <p:cNvPr id="3" name="内容占位符 2"/>
          <p:cNvSpPr>
            <a:spLocks noGrp="1"/>
          </p:cNvSpPr>
          <p:nvPr>
            <p:ph idx="1"/>
          </p:nvPr>
        </p:nvSpPr>
        <p:spPr>
          <a:xfrm>
            <a:off x="624205" y="1412875"/>
            <a:ext cx="7329805" cy="4895850"/>
          </a:xfrm>
        </p:spPr>
        <p:txBody>
          <a:bodyPr/>
          <a:p>
            <a:r>
              <a:rPr lang="zh-CN" altLang="en-US"/>
              <a:t>监督学习：佐证猜想的好帮手</a:t>
            </a:r>
            <a:endParaRPr lang="zh-CN" altLang="en-US"/>
          </a:p>
          <a:p>
            <a:pPr marL="685800" lvl="1" indent="-228600">
              <a:buFont typeface="Arial" panose="020B0604020202020204" pitchFamily="34" charset="0"/>
              <a:buChar char="•"/>
            </a:pPr>
            <a:r>
              <a:rPr lang="en-US" altLang="zh-CN">
                <a:solidFill>
                  <a:schemeClr val="tx1">
                    <a:lumMod val="85000"/>
                    <a:lumOff val="15000"/>
                  </a:schemeClr>
                </a:solidFill>
              </a:rPr>
              <a:t>2016</a:t>
            </a:r>
            <a:r>
              <a:rPr lang="zh-CN" altLang="en-US">
                <a:solidFill>
                  <a:schemeClr val="tx1">
                    <a:lumMod val="85000"/>
                    <a:lumOff val="15000"/>
                  </a:schemeClr>
                </a:solidFill>
              </a:rPr>
              <a:t>年，《纽约时报》的记者团队为了佐证某个企业涉嫌贸易欺诈，搜集了该企业相关的金融文件，并进行</a:t>
            </a:r>
            <a:r>
              <a:rPr lang="en-US" altLang="zh-CN" b="1">
                <a:solidFill>
                  <a:schemeClr val="tx1">
                    <a:lumMod val="85000"/>
                    <a:lumOff val="15000"/>
                  </a:schemeClr>
                </a:solidFill>
              </a:rPr>
              <a:t>“</a:t>
            </a:r>
            <a:r>
              <a:rPr lang="zh-CN" altLang="en-US" b="1">
                <a:solidFill>
                  <a:schemeClr val="tx1">
                    <a:lumMod val="85000"/>
                    <a:lumOff val="15000"/>
                  </a:schemeClr>
                </a:solidFill>
              </a:rPr>
              <a:t>贴标签</a:t>
            </a:r>
            <a:r>
              <a:rPr lang="en-US" altLang="zh-CN" b="1">
                <a:solidFill>
                  <a:schemeClr val="tx1">
                    <a:lumMod val="85000"/>
                    <a:lumOff val="15000"/>
                  </a:schemeClr>
                </a:solidFill>
              </a:rPr>
              <a:t>”</a:t>
            </a:r>
            <a:r>
              <a:rPr lang="zh-CN" altLang="en-US">
                <a:solidFill>
                  <a:schemeClr val="tx1">
                    <a:lumMod val="85000"/>
                    <a:lumOff val="15000"/>
                  </a:schemeClr>
                </a:solidFill>
              </a:rPr>
              <a:t>，将提示可能涉嫌欺诈的信息进行突出标记，然后交给机器进行</a:t>
            </a:r>
            <a:r>
              <a:rPr lang="zh-CN" altLang="en-US" b="1">
                <a:solidFill>
                  <a:schemeClr val="tx1">
                    <a:lumMod val="85000"/>
                    <a:lumOff val="15000"/>
                  </a:schemeClr>
                </a:solidFill>
              </a:rPr>
              <a:t>学习和识别</a:t>
            </a:r>
            <a:r>
              <a:rPr lang="zh-CN" altLang="en-US">
                <a:solidFill>
                  <a:schemeClr val="tx1">
                    <a:lumMod val="85000"/>
                    <a:lumOff val="15000"/>
                  </a:schemeClr>
                </a:solidFill>
              </a:rPr>
              <a:t>。</a:t>
            </a:r>
            <a:endParaRPr lang="zh-CN" altLang="en-US">
              <a:solidFill>
                <a:schemeClr val="tx1">
                  <a:lumMod val="85000"/>
                  <a:lumOff val="15000"/>
                </a:schemeClr>
              </a:solidFill>
            </a:endParaRPr>
          </a:p>
          <a:p>
            <a:pPr marL="685800" lvl="1" indent="-228600">
              <a:buFont typeface="Arial" panose="020B0604020202020204" pitchFamily="34" charset="0"/>
              <a:buChar char="•"/>
            </a:pPr>
            <a:r>
              <a:rPr lang="en-US" altLang="zh-CN">
                <a:solidFill>
                  <a:schemeClr val="tx1">
                    <a:lumMod val="85000"/>
                    <a:lumOff val="15000"/>
                  </a:schemeClr>
                </a:solidFill>
              </a:rPr>
              <a:t>2016</a:t>
            </a:r>
            <a:r>
              <a:rPr lang="zh-CN" altLang="en-US">
                <a:solidFill>
                  <a:schemeClr val="tx1">
                    <a:lumMod val="85000"/>
                    <a:lumOff val="15000"/>
                  </a:schemeClr>
                </a:solidFill>
              </a:rPr>
              <a:t>年，《华盛顿邮报》通过数据提炼和机器</a:t>
            </a:r>
            <a:r>
              <a:rPr lang="zh-CN" altLang="en-US" b="1">
                <a:solidFill>
                  <a:schemeClr val="tx1">
                    <a:lumMod val="85000"/>
                    <a:lumOff val="15000"/>
                  </a:schemeClr>
                </a:solidFill>
              </a:rPr>
              <a:t>监督学习</a:t>
            </a:r>
            <a:r>
              <a:rPr lang="zh-CN" altLang="en-US">
                <a:solidFill>
                  <a:schemeClr val="tx1">
                    <a:lumMod val="85000"/>
                    <a:lumOff val="15000"/>
                  </a:schemeClr>
                </a:solidFill>
              </a:rPr>
              <a:t>，印证了“警察针对儿童和青少年的持枪犯罪率上升过快”的假设，这个新闻项目获得了当年的普利策新闻奖。</a:t>
            </a:r>
            <a:endParaRPr lang="zh-CN" altLang="en-US">
              <a:solidFill>
                <a:schemeClr val="tx1">
                  <a:lumMod val="85000"/>
                  <a:lumOff val="15000"/>
                </a:schemeClr>
              </a:solidFill>
            </a:endParaRPr>
          </a:p>
          <a:p>
            <a:r>
              <a:rPr lang="zh-CN" altLang="en-US">
                <a:solidFill>
                  <a:schemeClr val="tx1">
                    <a:lumMod val="85000"/>
                    <a:lumOff val="15000"/>
                  </a:schemeClr>
                </a:solidFill>
              </a:rPr>
              <a:t>非监督学习：发掘线索的新助力</a:t>
            </a:r>
            <a:endParaRPr lang="zh-CN" altLang="en-US">
              <a:solidFill>
                <a:schemeClr val="tx1">
                  <a:lumMod val="85000"/>
                  <a:lumOff val="15000"/>
                </a:schemeClr>
              </a:solidFill>
            </a:endParaRPr>
          </a:p>
          <a:p>
            <a:pPr marL="685800" lvl="1" indent="-228600">
              <a:buFont typeface="Arial" panose="020B0604020202020204" pitchFamily="34" charset="0"/>
              <a:buChar char="•"/>
            </a:pPr>
            <a:r>
              <a:rPr lang="zh-CN" altLang="en-US">
                <a:solidFill>
                  <a:schemeClr val="tx1">
                    <a:lumMod val="85000"/>
                    <a:lumOff val="15000"/>
                  </a:schemeClr>
                </a:solidFill>
              </a:rPr>
              <a:t>《洛杉矶时报》体育新闻团队，将所有周末棒球比赛票房数据投喂给计算机，利用</a:t>
            </a:r>
            <a:r>
              <a:rPr lang="zh-CN" altLang="en-US" b="1">
                <a:solidFill>
                  <a:schemeClr val="tx1">
                    <a:lumMod val="85000"/>
                    <a:lumOff val="15000"/>
                  </a:schemeClr>
                </a:solidFill>
              </a:rPr>
              <a:t>非监督学习</a:t>
            </a:r>
            <a:r>
              <a:rPr lang="zh-CN" altLang="en-US">
                <a:solidFill>
                  <a:schemeClr val="tx1">
                    <a:lumMod val="85000"/>
                    <a:lumOff val="15000"/>
                  </a:schemeClr>
                </a:solidFill>
              </a:rPr>
              <a:t>，来挖掘隐藏的线索，寻找报道的新</a:t>
            </a:r>
            <a:r>
              <a:rPr lang="zh-CN" altLang="en-US">
                <a:solidFill>
                  <a:schemeClr val="tx1">
                    <a:lumMod val="85000"/>
                    <a:lumOff val="15000"/>
                  </a:schemeClr>
                </a:solidFill>
              </a:rPr>
              <a:t>思路。</a:t>
            </a:r>
            <a:endParaRPr lang="zh-CN" altLang="en-US">
              <a:solidFill>
                <a:schemeClr val="tx1">
                  <a:lumMod val="85000"/>
                  <a:lumOff val="15000"/>
                </a:schemeClr>
              </a:solidFill>
            </a:endParaRPr>
          </a:p>
          <a:p>
            <a:pPr marL="685800" lvl="1" indent="-228600">
              <a:buFont typeface="Arial" panose="020B0604020202020204" pitchFamily="34" charset="0"/>
              <a:buChar char="•"/>
            </a:pPr>
            <a:r>
              <a:rPr lang="zh-CN" altLang="en-US">
                <a:solidFill>
                  <a:schemeClr val="tx1">
                    <a:lumMod val="85000"/>
                    <a:lumOff val="15000"/>
                  </a:schemeClr>
                </a:solidFill>
              </a:rPr>
              <a:t>美联社给计算机输入十几万条的案件记录，利用</a:t>
            </a:r>
            <a:r>
              <a:rPr lang="zh-CN" altLang="en-US" b="1">
                <a:solidFill>
                  <a:schemeClr val="tx1">
                    <a:lumMod val="85000"/>
                    <a:lumOff val="15000"/>
                  </a:schemeClr>
                </a:solidFill>
              </a:rPr>
              <a:t>非监督学习</a:t>
            </a:r>
            <a:r>
              <a:rPr lang="zh-CN" altLang="en-US">
                <a:solidFill>
                  <a:schemeClr val="tx1">
                    <a:lumMod val="85000"/>
                    <a:lumOff val="15000"/>
                  </a:schemeClr>
                </a:solidFill>
              </a:rPr>
              <a:t>，找到了枪支泛滥的最典型案件，并推算出了当案件面对孩子或警察，罪犯有多大概率故意开枪。</a:t>
            </a:r>
            <a:endParaRPr lang="zh-CN" altLang="en-US">
              <a:solidFill>
                <a:schemeClr val="tx1">
                  <a:lumMod val="85000"/>
                  <a:lumOff val="15000"/>
                </a:schemeClr>
              </a:solidFill>
            </a:endParaRPr>
          </a:p>
        </p:txBody>
      </p:sp>
      <p:sp>
        <p:nvSpPr>
          <p:cNvPr id="5" name="文本框 4"/>
          <p:cNvSpPr txBox="1"/>
          <p:nvPr/>
        </p:nvSpPr>
        <p:spPr>
          <a:xfrm>
            <a:off x="210820" y="6536690"/>
            <a:ext cx="8123555" cy="368300"/>
          </a:xfrm>
          <a:prstGeom prst="rect">
            <a:avLst/>
          </a:prstGeom>
          <a:noFill/>
        </p:spPr>
        <p:txBody>
          <a:bodyPr wrap="square" rtlCol="0">
            <a:spAutoFit/>
          </a:bodyPr>
          <a:p>
            <a:r>
              <a:rPr lang="zh-CN" altLang="en-US"/>
              <a:t>余婷,陈实.人工智能在美国新闻业的应用及影响[J].新闻记者,2018(04):33-42.</a:t>
            </a:r>
            <a:endParaRPr lang="zh-CN" altLang="en-US"/>
          </a:p>
        </p:txBody>
      </p:sp>
      <p:pic>
        <p:nvPicPr>
          <p:cNvPr id="6" name="图片 5"/>
          <p:cNvPicPr>
            <a:picLocks noChangeAspect="1"/>
          </p:cNvPicPr>
          <p:nvPr/>
        </p:nvPicPr>
        <p:blipFill>
          <a:blip r:embed="rId1"/>
          <a:stretch>
            <a:fillRect/>
          </a:stretch>
        </p:blipFill>
        <p:spPr>
          <a:xfrm>
            <a:off x="8334375" y="1170940"/>
            <a:ext cx="3550285" cy="2662555"/>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2936240" y="2075815"/>
            <a:ext cx="462661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4" name="文本框 29"/>
          <p:cNvSpPr txBox="1"/>
          <p:nvPr>
            <p:custDataLst>
              <p:tags r:id="rId2"/>
            </p:custDataLst>
          </p:nvPr>
        </p:nvSpPr>
        <p:spPr>
          <a:xfrm>
            <a:off x="2936875" y="1635125"/>
            <a:ext cx="4626610" cy="415290"/>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海量的、多维度的复杂数据</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30"/>
          <p:cNvSpPr txBox="1"/>
          <p:nvPr>
            <p:custDataLst>
              <p:tags r:id="rId3"/>
            </p:custDataLst>
          </p:nvPr>
        </p:nvSpPr>
        <p:spPr>
          <a:xfrm>
            <a:off x="2936875" y="2131695"/>
            <a:ext cx="4626610" cy="1296035"/>
          </a:xfrm>
          <a:prstGeom prst="rect">
            <a:avLst/>
          </a:prstGeom>
          <a:noFill/>
        </p:spPr>
        <p:txBody>
          <a:bodyPr wrap="square" rtlCol="0">
            <a:normAutofit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80000"/>
              </a:lnSpc>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如直接由扶贫主体根据这些信息，进行识别，是一件耗时耗力、难度很大的工作，且有大量隐藏信息未被发掘、利用。</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 name="椭圆 5"/>
          <p:cNvSpPr/>
          <p:nvPr>
            <p:custDataLst>
              <p:tags r:id="rId4"/>
            </p:custDataLst>
          </p:nvPr>
        </p:nvSpPr>
        <p:spPr>
          <a:xfrm>
            <a:off x="2510155" y="1799590"/>
            <a:ext cx="281940" cy="28194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latin typeface="微软雅黑" panose="020B0503020204020204" charset="-122"/>
                <a:ea typeface="微软雅黑" panose="020B0503020204020204" charset="-122"/>
                <a:cs typeface="微软雅黑" panose="020B0503020204020204" charset="-122"/>
              </a:rPr>
              <a:t>1</a:t>
            </a:r>
            <a:endParaRPr lang="en-US" altLang="zh-CN" sz="16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5"/>
            </p:custDataLst>
          </p:nvPr>
        </p:nvSpPr>
        <p:spPr>
          <a:xfrm>
            <a:off x="900128" y="584300"/>
            <a:ext cx="10429952" cy="798451"/>
          </a:xfrm>
          <a:prstGeom prst="rect">
            <a:avLst/>
          </a:prstGeom>
        </p:spPr>
        <p:txBody>
          <a:bodyPr wrap="square">
            <a:normAutofit/>
          </a:bodyPr>
          <a:lstStyle>
            <a:defPPr>
              <a:defRPr lang="zh-CN"/>
            </a:defPPr>
            <a:lvl1pPr>
              <a:lnSpc>
                <a:spcPct val="130000"/>
              </a:lnSpc>
              <a:defRPr sz="2400" b="1">
                <a:latin typeface="+mj-lt"/>
                <a:ea typeface="+mj-ea"/>
                <a:cs typeface="+mj-cs"/>
              </a:defRPr>
            </a:lvl1pPr>
          </a:lstStyle>
          <a:p>
            <a:pPr>
              <a:lnSpc>
                <a:spcPct val="120000"/>
              </a:lnSpc>
            </a:pP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造成识别</a:t>
            </a: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脱靶</a:t>
            </a:r>
            <a:r>
              <a:rPr lang="en-US" altLang="zh-CN"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的原因：</a:t>
            </a:r>
            <a:endParaRPr lang="zh-CN" altLang="en-US" sz="2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cxnSp>
        <p:nvCxnSpPr>
          <p:cNvPr id="10" name="直接连接符 2"/>
          <p:cNvCxnSpPr/>
          <p:nvPr>
            <p:custDataLst>
              <p:tags r:id="rId6"/>
            </p:custDataLst>
          </p:nvPr>
        </p:nvCxnSpPr>
        <p:spPr>
          <a:xfrm>
            <a:off x="2936240" y="4123055"/>
            <a:ext cx="4626610" cy="0"/>
          </a:xfrm>
          <a:prstGeom prst="line">
            <a:avLst/>
          </a:prstGeom>
          <a:ln>
            <a:solidFill>
              <a:schemeClr val="accent1">
                <a:alpha val="44000"/>
              </a:schemeClr>
            </a:solidFill>
          </a:ln>
        </p:spPr>
        <p:style>
          <a:lnRef idx="1">
            <a:schemeClr val="accent1"/>
          </a:lnRef>
          <a:fillRef idx="0">
            <a:schemeClr val="accent1"/>
          </a:fillRef>
          <a:effectRef idx="0">
            <a:schemeClr val="accent1"/>
          </a:effectRef>
          <a:fontRef idx="minor">
            <a:schemeClr val="tx1"/>
          </a:fontRef>
        </p:style>
      </p:cxnSp>
      <p:sp>
        <p:nvSpPr>
          <p:cNvPr id="11" name="文本框 29"/>
          <p:cNvSpPr txBox="1"/>
          <p:nvPr>
            <p:custDataLst>
              <p:tags r:id="rId7"/>
            </p:custDataLst>
          </p:nvPr>
        </p:nvSpPr>
        <p:spPr>
          <a:xfrm>
            <a:off x="2936875" y="3682365"/>
            <a:ext cx="4626610" cy="415290"/>
          </a:xfrm>
          <a:prstGeom prst="rect">
            <a:avLst/>
          </a:prstGeom>
          <a:noFill/>
        </p:spPr>
        <p:txBody>
          <a:bodyPr wrap="square" rtlCol="0">
            <a:normAutofit lnSpcReduction="1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判断标准的主观性</a:t>
            </a:r>
            <a:endParaRPr lang="zh-CN" altLang="en-US"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2" name="文本框 30"/>
          <p:cNvSpPr txBox="1"/>
          <p:nvPr>
            <p:custDataLst>
              <p:tags r:id="rId8"/>
            </p:custDataLst>
          </p:nvPr>
        </p:nvSpPr>
        <p:spPr>
          <a:xfrm>
            <a:off x="2936875" y="4178935"/>
            <a:ext cx="4626610" cy="1610360"/>
          </a:xfrm>
          <a:prstGeom prst="rect">
            <a:avLst/>
          </a:prstGeom>
          <a:noFill/>
        </p:spPr>
        <p:txBody>
          <a:bodyPr wrap="square" rtlCol="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80000"/>
              </a:lnSpc>
            </a:pP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如果由扶贫主体直接进行识别，判断将带有很强的主观色彩</a:t>
            </a:r>
            <a:r>
              <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，可能造成结果缺乏客观性和准确性。</a:t>
            </a:r>
            <a:endParaRPr lang="zh-CN" altLang="en-US" sz="16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3" name="椭圆 12"/>
          <p:cNvSpPr/>
          <p:nvPr>
            <p:custDataLst>
              <p:tags r:id="rId9"/>
            </p:custDataLst>
          </p:nvPr>
        </p:nvSpPr>
        <p:spPr>
          <a:xfrm>
            <a:off x="2510155" y="3846830"/>
            <a:ext cx="281940" cy="28194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accent1"/>
                </a:solidFill>
                <a:latin typeface="微软雅黑" panose="020B0503020204020204" charset="-122"/>
                <a:ea typeface="微软雅黑" panose="020B0503020204020204" charset="-122"/>
                <a:cs typeface="微软雅黑" panose="020B0503020204020204" charset="-122"/>
              </a:rPr>
              <a:t>2</a:t>
            </a:r>
            <a:endParaRPr lang="en-US" altLang="zh-CN" sz="1600" dirty="0">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贫困人口识别的</a:t>
            </a:r>
            <a:r>
              <a:rPr lang="en-US" altLang="zh-CN" dirty="0"/>
              <a:t>“</a:t>
            </a:r>
            <a:r>
              <a:rPr lang="zh-CN" altLang="en-US" dirty="0"/>
              <a:t>脱靶</a:t>
            </a:r>
            <a:r>
              <a:rPr lang="en-US" altLang="zh-CN" dirty="0"/>
              <a:t>”</a:t>
            </a:r>
            <a:r>
              <a:rPr lang="zh-CN" altLang="en-US" dirty="0"/>
              <a:t>意味着什么呢？</a:t>
            </a:r>
            <a:endParaRPr lang="zh-CN" altLang="en-US" dirty="0"/>
          </a:p>
        </p:txBody>
      </p:sp>
      <p:sp>
        <p:nvSpPr>
          <p:cNvPr id="3" name="内容占位符 2"/>
          <p:cNvSpPr>
            <a:spLocks noGrp="1"/>
          </p:cNvSpPr>
          <p:nvPr>
            <p:ph idx="1"/>
            <p:custDataLst>
              <p:tags r:id="rId2"/>
            </p:custDataLst>
          </p:nvPr>
        </p:nvSpPr>
        <p:spPr/>
        <p:txBody>
          <a:bodyPr/>
          <a:lstStyle/>
          <a:p>
            <a:pPr marL="0" indent="0">
              <a:buNone/>
            </a:pPr>
            <a:r>
              <a:rPr lang="zh-CN" altLang="en-US" sz="2000" dirty="0"/>
              <a:t>这意味着大量扶贫资源被浪费了</a:t>
            </a:r>
            <a:r>
              <a:rPr lang="en-US" altLang="zh-CN" sz="2000" dirty="0"/>
              <a:t>——</a:t>
            </a:r>
            <a:r>
              <a:rPr lang="zh-CN" altLang="en-US" sz="2000" dirty="0"/>
              <a:t>不属于贫困人口的人占有着扶贫资源，而真正亟需帮助的贫困人口却无法得到资源。长此以往，扶贫工作的效果将受到极大影响。</a:t>
            </a:r>
            <a:endParaRPr lang="zh-CN" altLang="en-US" sz="2000" dirty="0"/>
          </a:p>
          <a:p>
            <a:pPr marL="0" indent="0">
              <a:buNone/>
            </a:pPr>
            <a:r>
              <a:rPr lang="zh-CN" altLang="en-US" sz="2000" dirty="0"/>
              <a:t>而且</a:t>
            </a:r>
            <a:r>
              <a:rPr lang="en-US" altLang="zh-CN" sz="2000" dirty="0"/>
              <a:t>“</a:t>
            </a:r>
            <a:r>
              <a:rPr lang="zh-CN" altLang="en-US" sz="2000" dirty="0"/>
              <a:t>精准扶贫</a:t>
            </a:r>
            <a:r>
              <a:rPr lang="en-US" altLang="zh-CN" sz="2000" dirty="0"/>
              <a:t>”</a:t>
            </a:r>
            <a:r>
              <a:rPr lang="zh-CN" altLang="en-US" sz="2000" dirty="0"/>
              <a:t>也并非唯一的，需要进行相关特征识别的社会工程，比如医疗保障、社会福利、义务教育等等，都是需要根据人口的特征进行对象识别，且对</a:t>
            </a:r>
            <a:r>
              <a:rPr lang="en-US" altLang="zh-CN" sz="2000" dirty="0"/>
              <a:t>“</a:t>
            </a:r>
            <a:r>
              <a:rPr lang="zh-CN" altLang="en-US" sz="2000" dirty="0"/>
              <a:t>精准性</a:t>
            </a:r>
            <a:r>
              <a:rPr lang="en-US" altLang="zh-CN" sz="2000" dirty="0"/>
              <a:t>”</a:t>
            </a:r>
            <a:r>
              <a:rPr lang="zh-CN" altLang="en-US" sz="2000" dirty="0"/>
              <a:t>有较高要求的领域。识别</a:t>
            </a:r>
            <a:r>
              <a:rPr lang="en-US" altLang="zh-CN" sz="2000" dirty="0"/>
              <a:t>“</a:t>
            </a:r>
            <a:r>
              <a:rPr lang="zh-CN" altLang="en-US" sz="2000" dirty="0"/>
              <a:t>脱靶</a:t>
            </a:r>
            <a:r>
              <a:rPr lang="en-US" altLang="zh-CN" sz="2000" dirty="0"/>
              <a:t>”</a:t>
            </a:r>
            <a:r>
              <a:rPr lang="zh-CN" altLang="en-US" sz="2000" dirty="0"/>
              <a:t>可能反映的是一个共性问题，大量宝贵的资源可能也因此未能合理地流向最需要的人群。</a:t>
            </a:r>
            <a:endParaRPr lang="zh-CN" altLang="en-US" sz="2000" dirty="0"/>
          </a:p>
          <a:p>
            <a:pPr marL="0" indent="0">
              <a:buNone/>
            </a:pPr>
            <a:r>
              <a:rPr lang="zh-CN" altLang="en-US" sz="2000" dirty="0"/>
              <a:t>因此，寻求提高识别准确性的方法的重要性和紧迫性，并非局限于精准扶贫，对于社会的许多方面都是具有重要意义的。</a:t>
            </a:r>
            <a:endParaRPr lang="zh-CN" altLang="en-US" sz="2000"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2693035" y="2052320"/>
            <a:ext cx="8025130" cy="2016125"/>
          </a:xfrm>
        </p:spPr>
        <p:txBody>
          <a:bodyPr>
            <a:noAutofit/>
          </a:bodyPr>
          <a:p>
            <a:pPr algn="ctr"/>
            <a:r>
              <a:rPr lang="zh-CN" altLang="en-US" sz="6000"/>
              <a:t>精准识别</a:t>
            </a:r>
            <a:br>
              <a:rPr lang="en-US" altLang="zh-CN" sz="6000"/>
            </a:br>
            <a:r>
              <a:rPr lang="zh-CN" altLang="en-US" sz="6000"/>
              <a:t>如何做到</a:t>
            </a:r>
            <a:r>
              <a:rPr lang="en-US" altLang="zh-CN" sz="6000"/>
              <a:t>“</a:t>
            </a:r>
            <a:r>
              <a:rPr lang="zh-CN" altLang="en-US" sz="6000"/>
              <a:t>精准</a:t>
            </a:r>
            <a:r>
              <a:rPr lang="en-US" altLang="zh-CN" sz="6000"/>
              <a:t>”</a:t>
            </a:r>
            <a:r>
              <a:rPr lang="zh-CN" altLang="en-US" sz="6000"/>
              <a:t>？</a:t>
            </a:r>
            <a:endParaRPr lang="zh-CN" altLang="en-US" sz="600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机器学习为我们</a:t>
            </a:r>
            <a:r>
              <a:rPr lang="zh-CN" altLang="en-US"/>
              <a:t>提供了</a:t>
            </a:r>
            <a:r>
              <a:rPr lang="zh-CN" altLang="en-US"/>
              <a:t>新思路：</a:t>
            </a:r>
            <a:endParaRPr lang="zh-CN" altLang="en-US"/>
          </a:p>
        </p:txBody>
      </p:sp>
      <p:sp>
        <p:nvSpPr>
          <p:cNvPr id="3" name="内容占位符 2"/>
          <p:cNvSpPr>
            <a:spLocks noGrp="1"/>
          </p:cNvSpPr>
          <p:nvPr>
            <p:ph idx="1"/>
          </p:nvPr>
        </p:nvSpPr>
        <p:spPr/>
        <p:txBody>
          <a:bodyPr/>
          <a:p>
            <a:r>
              <a:rPr lang="zh-CN" altLang="en-US" sz="2400"/>
              <a:t>国内外研究现在使用的方法主要有：基于贫困数据的聚类算法（如：</a:t>
            </a:r>
            <a:r>
              <a:rPr lang="en-US" altLang="zh-CN" sz="2400"/>
              <a:t>K-</a:t>
            </a:r>
            <a:r>
              <a:rPr lang="zh-CN" altLang="en-US" sz="2400"/>
              <a:t>均值聚类）；贫困影响因子挖掘；分类算法（如：决策树、随机森林）。</a:t>
            </a:r>
            <a:endParaRPr lang="zh-CN" altLang="en-US" sz="2400"/>
          </a:p>
          <a:p>
            <a:r>
              <a:rPr lang="zh-CN" altLang="en-US" sz="2400"/>
              <a:t>因为机器学习是基于大数据的算法模型，因此可以解决之前提到的：海量的多维数据难以处理</a:t>
            </a:r>
            <a:r>
              <a:rPr lang="zh-CN" altLang="en-US" sz="2400"/>
              <a:t>、过于主观的两大</a:t>
            </a:r>
            <a:r>
              <a:rPr lang="zh-CN" altLang="en-US" sz="2400"/>
              <a:t>问题！</a:t>
            </a:r>
            <a:endParaRPr lang="zh-CN" altLang="en-US" sz="2400"/>
          </a:p>
          <a:p>
            <a:pPr marL="0" indent="0">
              <a:buNone/>
            </a:pPr>
            <a:endParaRPr lang="zh-CN" altLang="en-US" sz="2400"/>
          </a:p>
          <a:p>
            <a:endParaRPr lang="zh-CN" altLang="en-US"/>
          </a:p>
          <a:p>
            <a:endParaRPr lang="zh-CN" altLang="en-US"/>
          </a:p>
          <a:p>
            <a:r>
              <a:rPr lang="zh-CN" altLang="en-US" sz="2400"/>
              <a:t>我们将介绍的前沿分类算法就是基于决策树的集成算法</a:t>
            </a:r>
            <a:r>
              <a:rPr lang="en-US" altLang="zh-CN" sz="2400"/>
              <a:t>——</a:t>
            </a:r>
            <a:r>
              <a:rPr lang="zh-CN" altLang="en-US" sz="2400" b="1"/>
              <a:t>随机森林</a:t>
            </a:r>
            <a:endParaRPr lang="zh-CN" altLang="en-US" sz="2400" b="1"/>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en-US" altLang="zh-CN" dirty="0"/>
              <a:t>bagging</a:t>
            </a:r>
            <a:r>
              <a:rPr lang="zh-CN" altLang="en-US" dirty="0"/>
              <a:t>（套袋法）</a:t>
            </a:r>
            <a:endParaRPr lang="zh-CN" altLang="en-US" dirty="0"/>
          </a:p>
        </p:txBody>
      </p:sp>
      <p:sp>
        <p:nvSpPr>
          <p:cNvPr id="3" name="内容占位符 2"/>
          <p:cNvSpPr>
            <a:spLocks noGrp="1"/>
          </p:cNvSpPr>
          <p:nvPr>
            <p:ph idx="1"/>
            <p:custDataLst>
              <p:tags r:id="rId2"/>
            </p:custDataLst>
          </p:nvPr>
        </p:nvSpPr>
        <p:spPr>
          <a:xfrm>
            <a:off x="623570" y="1330960"/>
            <a:ext cx="10944225" cy="5459730"/>
          </a:xfrm>
        </p:spPr>
        <p:txBody>
          <a:bodyPr>
            <a:normAutofit fontScale="25000"/>
          </a:bodyPr>
          <a:lstStyle/>
          <a:p>
            <a:r>
              <a:rPr lang="zh-CN" altLang="en-US" sz="6400" dirty="0">
                <a:sym typeface="+mn-ea"/>
              </a:rPr>
              <a:t>随机森林是决策树的集成算法，那么集成的方式是什么呢？</a:t>
            </a:r>
            <a:r>
              <a:rPr lang="en-US" altLang="zh-CN" sz="6400" dirty="0">
                <a:sym typeface="+mn-ea"/>
              </a:rPr>
              <a:t>bagging</a:t>
            </a:r>
            <a:endParaRPr lang="en-US" altLang="zh-CN" sz="6400" dirty="0">
              <a:sym typeface="+mn-ea"/>
            </a:endParaRPr>
          </a:p>
          <a:p>
            <a:r>
              <a:rPr lang="en-US" altLang="zh-CN" sz="6400" dirty="0">
                <a:sym typeface="+mn-ea"/>
              </a:rPr>
              <a:t>bagging</a:t>
            </a:r>
            <a:r>
              <a:rPr lang="zh-CN" altLang="en-US" sz="6400" dirty="0">
                <a:sym typeface="+mn-ea"/>
              </a:rPr>
              <a:t>又称</a:t>
            </a:r>
            <a:r>
              <a:rPr lang="en-US" altLang="zh-CN" sz="6400" dirty="0">
                <a:sym typeface="+mn-ea"/>
              </a:rPr>
              <a:t>bootstrap aggregating</a:t>
            </a:r>
            <a:r>
              <a:rPr lang="zh-CN" altLang="en-US" sz="6400" dirty="0">
                <a:sym typeface="+mn-ea"/>
              </a:rPr>
              <a:t>，顾名思义</a:t>
            </a:r>
            <a:r>
              <a:rPr lang="en-US" altLang="zh-CN" sz="6400" dirty="0">
                <a:sym typeface="+mn-ea"/>
              </a:rPr>
              <a:t>——bootstrap</a:t>
            </a:r>
            <a:r>
              <a:rPr lang="zh-CN" altLang="en-US" sz="6400" dirty="0">
                <a:sym typeface="+mn-ea"/>
              </a:rPr>
              <a:t>（自助法）集成法</a:t>
            </a:r>
            <a:endParaRPr lang="zh-CN" altLang="en-US" sz="6400" dirty="0">
              <a:sym typeface="+mn-ea"/>
            </a:endParaRPr>
          </a:p>
          <a:p>
            <a:endParaRPr lang="zh-CN" altLang="en-US" sz="6400" dirty="0">
              <a:sym typeface="+mn-ea"/>
            </a:endParaRPr>
          </a:p>
          <a:p>
            <a:r>
              <a:rPr lang="zh-CN" altLang="en-US" sz="6400" dirty="0">
                <a:sym typeface="+mn-ea"/>
              </a:rPr>
              <a:t>自助法是什么意思？自助法是一种抽样方法，特别的是有放回的抽样方法（所以也可能抽到重复的样本哦）</a:t>
            </a:r>
            <a:endParaRPr lang="zh-CN" altLang="en-US" sz="6400" dirty="0">
              <a:sym typeface="+mn-ea"/>
            </a:endParaRPr>
          </a:p>
          <a:p>
            <a:r>
              <a:rPr lang="zh-CN" altLang="en-US" sz="6400" dirty="0">
                <a:sym typeface="+mn-ea"/>
              </a:rPr>
              <a:t>现在就可以解释</a:t>
            </a:r>
            <a:r>
              <a:rPr lang="en-US" altLang="zh-CN" sz="6400" dirty="0">
                <a:sym typeface="+mn-ea"/>
              </a:rPr>
              <a:t>bagging</a:t>
            </a:r>
            <a:r>
              <a:rPr lang="zh-CN" altLang="en-US" sz="6400" dirty="0">
                <a:sym typeface="+mn-ea"/>
              </a:rPr>
              <a:t>的过程了：</a:t>
            </a:r>
            <a:endParaRPr lang="zh-CN" altLang="en-US" sz="6400" dirty="0">
              <a:sym typeface="+mn-ea"/>
            </a:endParaRPr>
          </a:p>
          <a:p>
            <a:pPr marL="800100" lvl="1" indent="-342900">
              <a:buFont typeface="+mj-lt"/>
              <a:buAutoNum type="arabicPeriod"/>
            </a:pPr>
            <a:r>
              <a:rPr lang="zh-CN" altLang="en-US" sz="6400" dirty="0">
                <a:solidFill>
                  <a:schemeClr val="tx1">
                    <a:lumMod val="85000"/>
                    <a:lumOff val="15000"/>
                  </a:schemeClr>
                </a:solidFill>
                <a:sym typeface="+mn-ea"/>
              </a:rPr>
              <a:t>从原始样本集中通过自助法抽取n个训练样本，作为训练集。放回样本，重复</a:t>
            </a:r>
            <a:r>
              <a:rPr lang="en-US" altLang="zh-CN" sz="6400" dirty="0">
                <a:solidFill>
                  <a:schemeClr val="tx1">
                    <a:lumMod val="85000"/>
                    <a:lumOff val="15000"/>
                  </a:schemeClr>
                </a:solidFill>
                <a:sym typeface="+mn-ea"/>
              </a:rPr>
              <a:t>k</a:t>
            </a:r>
            <a:r>
              <a:rPr lang="zh-CN" altLang="en-US" sz="6400" dirty="0">
                <a:solidFill>
                  <a:schemeClr val="tx1">
                    <a:lumMod val="85000"/>
                    <a:lumOff val="15000"/>
                  </a:schemeClr>
                </a:solidFill>
                <a:sym typeface="+mn-ea"/>
              </a:rPr>
              <a:t>次，得到</a:t>
            </a:r>
            <a:r>
              <a:rPr lang="en-US" altLang="zh-CN" sz="6400" dirty="0">
                <a:solidFill>
                  <a:schemeClr val="tx1">
                    <a:lumMod val="85000"/>
                    <a:lumOff val="15000"/>
                  </a:schemeClr>
                </a:solidFill>
                <a:sym typeface="+mn-ea"/>
              </a:rPr>
              <a:t>k</a:t>
            </a:r>
            <a:r>
              <a:rPr lang="zh-CN" altLang="en-US" sz="6400" dirty="0">
                <a:solidFill>
                  <a:schemeClr val="tx1">
                    <a:lumMod val="85000"/>
                    <a:lumOff val="15000"/>
                  </a:schemeClr>
                </a:solidFill>
                <a:sym typeface="+mn-ea"/>
              </a:rPr>
              <a:t>个相互独立的训练集</a:t>
            </a:r>
            <a:endParaRPr lang="zh-CN" altLang="en-US" sz="6400" dirty="0">
              <a:solidFill>
                <a:schemeClr val="tx1">
                  <a:lumMod val="85000"/>
                  <a:lumOff val="15000"/>
                </a:schemeClr>
              </a:solidFill>
              <a:sym typeface="+mn-ea"/>
            </a:endParaRPr>
          </a:p>
          <a:p>
            <a:pPr marL="800100" lvl="1" indent="-342900">
              <a:buFont typeface="+mj-lt"/>
              <a:buAutoNum type="arabicPeriod"/>
            </a:pPr>
            <a:r>
              <a:rPr lang="zh-CN" altLang="en-US" sz="6400" dirty="0">
                <a:solidFill>
                  <a:schemeClr val="tx1">
                    <a:lumMod val="85000"/>
                    <a:lumOff val="15000"/>
                  </a:schemeClr>
                </a:solidFill>
                <a:sym typeface="+mn-ea"/>
              </a:rPr>
              <a:t>由每个训练集得到一个模型，k个训练集共得到k个模型（如</a:t>
            </a:r>
            <a:r>
              <a:rPr lang="en-US" altLang="zh-CN" sz="6400" dirty="0">
                <a:solidFill>
                  <a:schemeClr val="tx1">
                    <a:lumMod val="85000"/>
                    <a:lumOff val="15000"/>
                  </a:schemeClr>
                </a:solidFill>
                <a:sym typeface="+mn-ea"/>
              </a:rPr>
              <a:t>k</a:t>
            </a:r>
            <a:r>
              <a:rPr lang="zh-CN" altLang="en-US" sz="6400" dirty="0">
                <a:solidFill>
                  <a:schemeClr val="tx1">
                    <a:lumMod val="85000"/>
                    <a:lumOff val="15000"/>
                  </a:schemeClr>
                </a:solidFill>
                <a:sym typeface="+mn-ea"/>
              </a:rPr>
              <a:t>个决策树构成了随机森林）。</a:t>
            </a:r>
            <a:endParaRPr lang="zh-CN" altLang="en-US" sz="6400" dirty="0">
              <a:solidFill>
                <a:schemeClr val="tx1">
                  <a:lumMod val="85000"/>
                  <a:lumOff val="15000"/>
                </a:schemeClr>
              </a:solidFill>
              <a:sym typeface="+mn-ea"/>
            </a:endParaRPr>
          </a:p>
          <a:p>
            <a:pPr marL="800100" lvl="1" indent="-342900">
              <a:buFont typeface="+mj-lt"/>
              <a:buAutoNum type="arabicPeriod"/>
            </a:pPr>
            <a:r>
              <a:rPr lang="zh-CN" altLang="en-US" sz="6400" dirty="0">
                <a:solidFill>
                  <a:schemeClr val="tx1">
                    <a:lumMod val="85000"/>
                    <a:lumOff val="15000"/>
                  </a:schemeClr>
                </a:solidFill>
                <a:sym typeface="+mn-ea"/>
              </a:rPr>
              <a:t>整合结果：如果是分类，用</a:t>
            </a:r>
            <a:r>
              <a:rPr lang="en-US" altLang="zh-CN" sz="6400" dirty="0">
                <a:solidFill>
                  <a:schemeClr val="tx1">
                    <a:lumMod val="85000"/>
                    <a:lumOff val="15000"/>
                  </a:schemeClr>
                </a:solidFill>
                <a:sym typeface="+mn-ea"/>
              </a:rPr>
              <a:t>k</a:t>
            </a:r>
            <a:r>
              <a:rPr lang="zh-CN" altLang="en-US" sz="6400" dirty="0">
                <a:solidFill>
                  <a:schemeClr val="tx1">
                    <a:lumMod val="85000"/>
                    <a:lumOff val="15000"/>
                  </a:schemeClr>
                </a:solidFill>
                <a:sym typeface="+mn-ea"/>
              </a:rPr>
              <a:t>个模型跑出的结果进行投票，选最多</a:t>
            </a:r>
            <a:r>
              <a:rPr lang="en-US" altLang="zh-CN" sz="6400" dirty="0">
                <a:solidFill>
                  <a:schemeClr val="tx1">
                    <a:lumMod val="85000"/>
                    <a:lumOff val="15000"/>
                  </a:schemeClr>
                </a:solidFill>
                <a:sym typeface="+mn-ea"/>
              </a:rPr>
              <a:t>“</a:t>
            </a:r>
            <a:r>
              <a:rPr lang="zh-CN" altLang="en-US" sz="6400" dirty="0">
                <a:solidFill>
                  <a:schemeClr val="tx1">
                    <a:lumMod val="85000"/>
                    <a:lumOff val="15000"/>
                  </a:schemeClr>
                </a:solidFill>
                <a:sym typeface="+mn-ea"/>
              </a:rPr>
              <a:t>票</a:t>
            </a:r>
            <a:r>
              <a:rPr lang="en-US" altLang="zh-CN" sz="6400" dirty="0">
                <a:solidFill>
                  <a:schemeClr val="tx1">
                    <a:lumMod val="85000"/>
                    <a:lumOff val="15000"/>
                  </a:schemeClr>
                </a:solidFill>
                <a:sym typeface="+mn-ea"/>
              </a:rPr>
              <a:t>”</a:t>
            </a:r>
            <a:r>
              <a:rPr lang="zh-CN" altLang="en-US" sz="6400" dirty="0">
                <a:solidFill>
                  <a:schemeClr val="tx1">
                    <a:lumMod val="85000"/>
                    <a:lumOff val="15000"/>
                  </a:schemeClr>
                </a:solidFill>
                <a:sym typeface="+mn-ea"/>
              </a:rPr>
              <a:t>的作为结果；如果回归，计算</a:t>
            </a:r>
            <a:r>
              <a:rPr lang="en-US" altLang="zh-CN" sz="6400" dirty="0">
                <a:solidFill>
                  <a:schemeClr val="tx1">
                    <a:lumMod val="85000"/>
                    <a:lumOff val="15000"/>
                  </a:schemeClr>
                </a:solidFill>
                <a:sym typeface="+mn-ea"/>
              </a:rPr>
              <a:t>k</a:t>
            </a:r>
            <a:r>
              <a:rPr lang="zh-CN" altLang="en-US" sz="6400" dirty="0">
                <a:solidFill>
                  <a:schemeClr val="tx1">
                    <a:lumMod val="85000"/>
                    <a:lumOff val="15000"/>
                  </a:schemeClr>
                </a:solidFill>
                <a:sym typeface="+mn-ea"/>
              </a:rPr>
              <a:t>个模型结果的均值作为结果。</a:t>
            </a:r>
            <a:endParaRPr lang="zh-CN" altLang="en-US" sz="6400" dirty="0">
              <a:solidFill>
                <a:schemeClr val="tx1">
                  <a:lumMod val="85000"/>
                  <a:lumOff val="15000"/>
                </a:schemeClr>
              </a:solidFill>
              <a:sym typeface="+mn-ea"/>
            </a:endParaRPr>
          </a:p>
          <a:p>
            <a:pPr marL="457200" lvl="1" indent="0" algn="l">
              <a:buClrTx/>
              <a:buSzTx/>
              <a:buFont typeface="+mj-lt"/>
              <a:buNone/>
            </a:pPr>
            <a:r>
              <a:rPr lang="zh-CN" altLang="en-US" sz="6400" dirty="0">
                <a:solidFill>
                  <a:schemeClr val="tx1">
                    <a:lumMod val="85000"/>
                    <a:lumOff val="15000"/>
                  </a:schemeClr>
                </a:solidFill>
                <a:sym typeface="+mn-ea"/>
              </a:rPr>
              <a:t>p.s. k个模型的结果权重一样，没有孰优孰劣，这和之后会讲到的boosting不同</a:t>
            </a:r>
            <a:endParaRPr lang="zh-CN" altLang="en-US" sz="6400" dirty="0">
              <a:solidFill>
                <a:schemeClr val="tx1">
                  <a:lumMod val="85000"/>
                  <a:lumOff val="15000"/>
                </a:schemeClr>
              </a:solidFill>
              <a:sym typeface="+mn-ea"/>
            </a:endParaRPr>
          </a:p>
          <a:p>
            <a:pPr marL="228600" lvl="0" indent="-228600" algn="l">
              <a:buClrTx/>
              <a:buSzTx/>
              <a:buFont typeface="Arial" panose="020B0604020202020204" pitchFamily="34" charset="0"/>
              <a:buChar char="•"/>
            </a:pPr>
            <a:r>
              <a:rPr lang="zh-CN" altLang="en-US" sz="6400" dirty="0">
                <a:sym typeface="+mn-ea"/>
              </a:rPr>
              <a:t>为什么要使用</a:t>
            </a:r>
            <a:r>
              <a:rPr lang="en-US" altLang="zh-CN" sz="6400" dirty="0">
                <a:sym typeface="+mn-ea"/>
              </a:rPr>
              <a:t>bagging</a:t>
            </a:r>
            <a:r>
              <a:rPr lang="zh-CN" altLang="en-US" sz="6400" dirty="0">
                <a:sym typeface="+mn-ea"/>
              </a:rPr>
              <a:t>呢？</a:t>
            </a:r>
            <a:endParaRPr lang="zh-CN" altLang="en-US" sz="6400" dirty="0">
              <a:sym typeface="+mn-ea"/>
            </a:endParaRPr>
          </a:p>
          <a:p>
            <a:pPr marL="0" lvl="0" indent="0" algn="l">
              <a:buClrTx/>
              <a:buSzTx/>
              <a:buFont typeface="Arial" panose="020B0604020202020204" pitchFamily="34" charset="0"/>
              <a:buNone/>
            </a:pPr>
            <a:r>
              <a:rPr lang="zh-CN" altLang="en-US" sz="6400" dirty="0">
                <a:sym typeface="+mn-ea"/>
              </a:rPr>
              <a:t>采用集成算法的目的就是为了提高模型的泛化能力，而决定泛化能力的又是弱分类器的相互独立性。</a:t>
            </a:r>
            <a:r>
              <a:rPr lang="en-US" altLang="zh-CN" sz="6400" dirty="0">
                <a:sym typeface="+mn-ea"/>
              </a:rPr>
              <a:t>bagging</a:t>
            </a:r>
            <a:r>
              <a:rPr lang="zh-CN" altLang="en-US" sz="6400" dirty="0">
                <a:sym typeface="+mn-ea"/>
              </a:rPr>
              <a:t>可以在保证大部分数据参与模型训练的同时，也保证弱分类器之间有差异，由此，</a:t>
            </a:r>
            <a:r>
              <a:rPr lang="zh-CN" altLang="en-US" sz="6400" dirty="0">
                <a:sym typeface="+mn-ea"/>
              </a:rPr>
              <a:t>实现了提高模型泛化能力的目的。</a:t>
            </a:r>
            <a:endParaRPr lang="zh-CN" altLang="en-US" sz="6400" dirty="0">
              <a:sym typeface="+mn-ea"/>
            </a:endParaRPr>
          </a:p>
          <a:p>
            <a:pPr marL="228600" lvl="0" indent="-228600" algn="l">
              <a:buClrTx/>
              <a:buSzTx/>
              <a:buFont typeface="Arial" panose="020B0604020202020204" pitchFamily="34" charset="0"/>
              <a:buChar char="•"/>
            </a:pPr>
            <a:endParaRPr lang="zh-CN" altLang="en-US" sz="3200" dirty="0">
              <a:solidFill>
                <a:schemeClr val="tx1">
                  <a:lumMod val="85000"/>
                  <a:lumOff val="15000"/>
                </a:schemeClr>
              </a:solidFill>
              <a:sym typeface="+mn-ea"/>
            </a:endParaRPr>
          </a:p>
          <a:p>
            <a:pPr marL="0" lvl="0" indent="0">
              <a:buFont typeface="Arial" panose="020B0604020202020204" pitchFamily="34" charset="0"/>
              <a:buNone/>
            </a:pPr>
            <a:endParaRPr lang="zh-CN" altLang="en-US" dirty="0">
              <a:solidFill>
                <a:schemeClr val="tx1">
                  <a:lumMod val="85000"/>
                  <a:lumOff val="15000"/>
                </a:schemeClr>
              </a:solidFill>
              <a:sym typeface="+mn-ea"/>
            </a:endParaRPr>
          </a:p>
          <a:p>
            <a:pPr marL="457200" lvl="1" indent="0">
              <a:buFont typeface="+mj-lt"/>
              <a:buNone/>
            </a:pPr>
            <a:endParaRPr lang="zh-CN" altLang="en-US" dirty="0">
              <a:solidFill>
                <a:schemeClr val="tx1">
                  <a:lumMod val="85000"/>
                  <a:lumOff val="15000"/>
                </a:schemeClr>
              </a:solidFill>
              <a:sym typeface="+mn-ea"/>
            </a:endParaRPr>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随机森林</a:t>
            </a:r>
            <a:endParaRPr lang="zh-CN" altLang="en-US"/>
          </a:p>
        </p:txBody>
      </p:sp>
      <p:sp>
        <p:nvSpPr>
          <p:cNvPr id="3" name="内容占位符 2"/>
          <p:cNvSpPr>
            <a:spLocks noGrp="1"/>
          </p:cNvSpPr>
          <p:nvPr>
            <p:ph idx="1"/>
          </p:nvPr>
        </p:nvSpPr>
        <p:spPr/>
        <p:txBody>
          <a:bodyPr/>
          <a:p>
            <a:r>
              <a:rPr lang="zh-CN" altLang="en-US"/>
              <a:t>聚树成林，从</a:t>
            </a:r>
            <a:r>
              <a:rPr lang="en-US" altLang="zh-CN"/>
              <a:t>“</a:t>
            </a:r>
            <a:r>
              <a:rPr lang="zh-CN" altLang="en-US"/>
              <a:t>随机森林</a:t>
            </a:r>
            <a:r>
              <a:rPr lang="en-US" altLang="zh-CN"/>
              <a:t>”</a:t>
            </a:r>
            <a:r>
              <a:rPr lang="zh-CN" altLang="en-US"/>
              <a:t>的名字就知道，它是将决策树集成而得的算法。</a:t>
            </a:r>
            <a:endParaRPr lang="zh-CN" altLang="en-US"/>
          </a:p>
          <a:p>
            <a:r>
              <a:rPr lang="zh-CN" altLang="en-US">
                <a:sym typeface="+mn-ea"/>
              </a:rPr>
              <a:t>随机森林其实就是</a:t>
            </a:r>
            <a:r>
              <a:rPr lang="en-US" altLang="zh-CN">
                <a:sym typeface="+mn-ea"/>
              </a:rPr>
              <a:t>bagging</a:t>
            </a:r>
            <a:r>
              <a:rPr lang="zh-CN" altLang="en-US">
                <a:sym typeface="+mn-ea"/>
              </a:rPr>
              <a:t>的进阶版，进阶之处在于进一步提升了弱分类器之间的独立性，即模型的泛化能力更强了！</a:t>
            </a:r>
            <a:endParaRPr lang="zh-CN" altLang="en-US">
              <a:sym typeface="+mn-ea"/>
            </a:endParaRPr>
          </a:p>
          <a:p>
            <a:r>
              <a:rPr lang="zh-CN" altLang="en-US"/>
              <a:t>如何做到的呢？</a:t>
            </a:r>
            <a:endParaRPr lang="zh-CN" altLang="en-US"/>
          </a:p>
          <a:p>
            <a:r>
              <a:rPr lang="zh-CN" altLang="en-US"/>
              <a:t>步骤：</a:t>
            </a:r>
            <a:endParaRPr lang="zh-CN" altLang="en-US"/>
          </a:p>
          <a:p>
            <a:pPr marL="800100" lvl="1" indent="-342900">
              <a:buFont typeface="+mj-lt"/>
              <a:buAutoNum type="arabicPeriod"/>
            </a:pPr>
            <a:r>
              <a:rPr lang="zh-CN" altLang="en-US" dirty="0">
                <a:sym typeface="+mn-ea"/>
              </a:rPr>
              <a:t>从原始样本集中通过自助法抽取n个训练样本，作为训练集。</a:t>
            </a:r>
            <a:endParaRPr lang="zh-CN" altLang="en-US" dirty="0">
              <a:sym typeface="+mn-ea"/>
            </a:endParaRPr>
          </a:p>
          <a:p>
            <a:pPr marL="800100" lvl="1" indent="-342900">
              <a:buFont typeface="+mj-lt"/>
              <a:buAutoNum type="arabicPeriod"/>
            </a:pPr>
            <a:r>
              <a:rPr lang="zh-CN" altLang="en-US" dirty="0">
                <a:solidFill>
                  <a:srgbClr val="FF0000"/>
                </a:solidFill>
                <a:sym typeface="+mn-ea"/>
              </a:rPr>
              <a:t>原始样本有 </a:t>
            </a:r>
            <a:r>
              <a:rPr lang="en-US" altLang="zh-CN" dirty="0">
                <a:solidFill>
                  <a:srgbClr val="FF0000"/>
                </a:solidFill>
                <a:sym typeface="+mn-ea"/>
              </a:rPr>
              <a:t>M</a:t>
            </a:r>
            <a:r>
              <a:rPr lang="zh-CN" altLang="en-US" dirty="0">
                <a:solidFill>
                  <a:srgbClr val="FF0000"/>
                </a:solidFill>
                <a:sym typeface="+mn-ea"/>
              </a:rPr>
              <a:t>个特征，在</a:t>
            </a:r>
            <a:r>
              <a:rPr lang="zh-CN" altLang="en-US" b="1" dirty="0">
                <a:solidFill>
                  <a:srgbClr val="FF0000"/>
                </a:solidFill>
                <a:sym typeface="+mn-ea"/>
              </a:rPr>
              <a:t>每次</a:t>
            </a:r>
            <a:r>
              <a:rPr lang="zh-CN" altLang="en-US" dirty="0">
                <a:solidFill>
                  <a:srgbClr val="FF0000"/>
                </a:solidFill>
                <a:sym typeface="+mn-ea"/>
              </a:rPr>
              <a:t>节点分裂时，先从中随机选择</a:t>
            </a:r>
            <a:r>
              <a:rPr lang="en-US" altLang="zh-CN" dirty="0">
                <a:solidFill>
                  <a:srgbClr val="FF0000"/>
                </a:solidFill>
                <a:sym typeface="+mn-ea"/>
              </a:rPr>
              <a:t>m</a:t>
            </a:r>
            <a:r>
              <a:rPr lang="zh-CN" altLang="en-US" dirty="0">
                <a:solidFill>
                  <a:srgbClr val="FF0000"/>
                </a:solidFill>
                <a:sym typeface="+mn-ea"/>
              </a:rPr>
              <a:t>个特征（</a:t>
            </a:r>
            <a:r>
              <a:rPr lang="en-US" altLang="zh-CN" dirty="0">
                <a:solidFill>
                  <a:srgbClr val="FF0000"/>
                </a:solidFill>
                <a:sym typeface="+mn-ea"/>
              </a:rPr>
              <a:t>m&lt;&lt;M</a:t>
            </a:r>
            <a:r>
              <a:rPr lang="zh-CN" altLang="en-US" dirty="0">
                <a:solidFill>
                  <a:srgbClr val="FF0000"/>
                </a:solidFill>
                <a:sym typeface="+mn-ea"/>
              </a:rPr>
              <a:t>）再在这</a:t>
            </a:r>
            <a:r>
              <a:rPr lang="en-US" altLang="zh-CN" dirty="0">
                <a:solidFill>
                  <a:srgbClr val="FF0000"/>
                </a:solidFill>
                <a:sym typeface="+mn-ea"/>
              </a:rPr>
              <a:t>m</a:t>
            </a:r>
            <a:r>
              <a:rPr lang="zh-CN" altLang="en-US" dirty="0">
                <a:solidFill>
                  <a:srgbClr val="FF0000"/>
                </a:solidFill>
                <a:sym typeface="+mn-ea"/>
              </a:rPr>
              <a:t>个特征中依据某种准则（比如信息熵）选择一个最优特征，作为分裂特征。得到一棵决策树。</a:t>
            </a:r>
            <a:endParaRPr lang="zh-CN" altLang="en-US" dirty="0">
              <a:solidFill>
                <a:srgbClr val="FF0000"/>
              </a:solidFill>
              <a:sym typeface="+mn-ea"/>
            </a:endParaRPr>
          </a:p>
          <a:p>
            <a:pPr marL="800100" lvl="1" indent="-342900">
              <a:buFont typeface="+mj-lt"/>
              <a:buAutoNum type="arabicPeriod"/>
            </a:pPr>
            <a:r>
              <a:rPr lang="zh-CN" altLang="en-US" dirty="0">
                <a:sym typeface="+mn-ea"/>
              </a:rPr>
              <a:t>重复</a:t>
            </a:r>
            <a:r>
              <a:rPr lang="en-US" altLang="zh-CN" dirty="0">
                <a:sym typeface="+mn-ea"/>
              </a:rPr>
              <a:t>1</a:t>
            </a:r>
            <a:r>
              <a:rPr lang="zh-CN" altLang="en-US" dirty="0">
                <a:sym typeface="+mn-ea"/>
              </a:rPr>
              <a:t>、</a:t>
            </a:r>
            <a:r>
              <a:rPr lang="en-US" altLang="zh-CN" dirty="0">
                <a:sym typeface="+mn-ea"/>
              </a:rPr>
              <a:t>2</a:t>
            </a:r>
            <a:r>
              <a:rPr lang="zh-CN" altLang="en-US" dirty="0">
                <a:sym typeface="+mn-ea"/>
              </a:rPr>
              <a:t>步骤</a:t>
            </a:r>
            <a:r>
              <a:rPr lang="en-US" altLang="zh-CN" dirty="0">
                <a:sym typeface="+mn-ea"/>
              </a:rPr>
              <a:t>k</a:t>
            </a:r>
            <a:r>
              <a:rPr lang="zh-CN" altLang="en-US" dirty="0">
                <a:sym typeface="+mn-ea"/>
              </a:rPr>
              <a:t>次，得到</a:t>
            </a:r>
            <a:r>
              <a:rPr lang="en-US" altLang="zh-CN" dirty="0">
                <a:sym typeface="+mn-ea"/>
              </a:rPr>
              <a:t>k</a:t>
            </a:r>
            <a:r>
              <a:rPr lang="zh-CN" altLang="en-US" dirty="0">
                <a:sym typeface="+mn-ea"/>
              </a:rPr>
              <a:t>棵相互之间</a:t>
            </a:r>
            <a:r>
              <a:rPr lang="zh-CN" altLang="en-US" dirty="0">
                <a:sym typeface="+mn-ea"/>
              </a:rPr>
              <a:t>独立性较强</a:t>
            </a:r>
            <a:r>
              <a:rPr lang="zh-CN" altLang="en-US" dirty="0">
                <a:sym typeface="+mn-ea"/>
              </a:rPr>
              <a:t>的决策树。</a:t>
            </a:r>
            <a:endParaRPr lang="zh-CN" altLang="en-US" dirty="0">
              <a:solidFill>
                <a:schemeClr val="tx1">
                  <a:lumMod val="85000"/>
                  <a:lumOff val="15000"/>
                </a:schemeClr>
              </a:solidFill>
              <a:sym typeface="+mn-ea"/>
            </a:endParaRPr>
          </a:p>
          <a:p>
            <a:pPr marL="800100" lvl="1" indent="-342900">
              <a:buFont typeface="+mj-lt"/>
              <a:buAutoNum type="arabicPeriod"/>
            </a:pPr>
            <a:r>
              <a:rPr lang="zh-CN" altLang="en-US" dirty="0">
                <a:sym typeface="+mn-ea"/>
              </a:rPr>
              <a:t>整合结果：如果是分类，用</a:t>
            </a:r>
            <a:r>
              <a:rPr lang="en-US" altLang="zh-CN" dirty="0">
                <a:sym typeface="+mn-ea"/>
              </a:rPr>
              <a:t>k</a:t>
            </a:r>
            <a:r>
              <a:rPr lang="zh-CN" altLang="en-US" dirty="0">
                <a:sym typeface="+mn-ea"/>
              </a:rPr>
              <a:t>棵数跑出的结果进行投票，选最多</a:t>
            </a:r>
            <a:r>
              <a:rPr lang="en-US" altLang="zh-CN" dirty="0">
                <a:sym typeface="+mn-ea"/>
              </a:rPr>
              <a:t>“</a:t>
            </a:r>
            <a:r>
              <a:rPr lang="zh-CN" altLang="en-US" dirty="0">
                <a:sym typeface="+mn-ea"/>
              </a:rPr>
              <a:t>票</a:t>
            </a:r>
            <a:r>
              <a:rPr lang="en-US" altLang="zh-CN" dirty="0">
                <a:sym typeface="+mn-ea"/>
              </a:rPr>
              <a:t>”</a:t>
            </a:r>
            <a:r>
              <a:rPr lang="zh-CN" altLang="en-US" dirty="0">
                <a:sym typeface="+mn-ea"/>
              </a:rPr>
              <a:t>的作为结果；如果回归，计算</a:t>
            </a:r>
            <a:r>
              <a:rPr lang="en-US" altLang="zh-CN" dirty="0">
                <a:sym typeface="+mn-ea"/>
              </a:rPr>
              <a:t>k</a:t>
            </a:r>
            <a:r>
              <a:rPr lang="zh-CN" altLang="en-US" dirty="0">
                <a:sym typeface="+mn-ea"/>
              </a:rPr>
              <a:t>棵树结果的均值作为结果。</a:t>
            </a:r>
            <a:endParaRPr lang="zh-CN" altLang="en-US" dirty="0">
              <a:sym typeface="+mn-ea"/>
            </a:endParaRPr>
          </a:p>
          <a:p>
            <a:pPr marL="457200" lvl="1" indent="0">
              <a:buFont typeface="+mj-lt"/>
              <a:buNone/>
            </a:pPr>
            <a:r>
              <a:rPr lang="en-US" altLang="zh-CN" dirty="0">
                <a:solidFill>
                  <a:schemeClr val="tx1">
                    <a:lumMod val="85000"/>
                    <a:lumOff val="15000"/>
                  </a:schemeClr>
                </a:solidFill>
                <a:sym typeface="+mn-ea"/>
              </a:rPr>
              <a:t>p.s. </a:t>
            </a:r>
            <a:r>
              <a:rPr lang="zh-CN" altLang="en-US" dirty="0">
                <a:solidFill>
                  <a:schemeClr val="tx1">
                    <a:lumMod val="85000"/>
                    <a:lumOff val="15000"/>
                  </a:schemeClr>
                </a:solidFill>
                <a:sym typeface="+mn-ea"/>
              </a:rPr>
              <a:t>第</a:t>
            </a:r>
            <a:r>
              <a:rPr lang="en-US" altLang="zh-CN" dirty="0">
                <a:solidFill>
                  <a:schemeClr val="tx1">
                    <a:lumMod val="85000"/>
                    <a:lumOff val="15000"/>
                  </a:schemeClr>
                </a:solidFill>
                <a:sym typeface="+mn-ea"/>
              </a:rPr>
              <a:t>2</a:t>
            </a:r>
            <a:r>
              <a:rPr lang="zh-CN" altLang="en-US" dirty="0">
                <a:solidFill>
                  <a:schemeClr val="tx1">
                    <a:lumMod val="85000"/>
                    <a:lumOff val="15000"/>
                  </a:schemeClr>
                </a:solidFill>
                <a:sym typeface="+mn-ea"/>
              </a:rPr>
              <a:t>步就是随机森林的进阶之处</a:t>
            </a:r>
            <a:r>
              <a:rPr lang="en-US" altLang="zh-CN" dirty="0">
                <a:solidFill>
                  <a:schemeClr val="tx1">
                    <a:lumMod val="85000"/>
                    <a:lumOff val="15000"/>
                  </a:schemeClr>
                </a:solidFill>
                <a:sym typeface="+mn-ea"/>
              </a:rPr>
              <a:t>——</a:t>
            </a:r>
            <a:r>
              <a:rPr lang="zh-CN" altLang="en-US" dirty="0">
                <a:solidFill>
                  <a:schemeClr val="tx1">
                    <a:lumMod val="85000"/>
                    <a:lumOff val="15000"/>
                  </a:schemeClr>
                </a:solidFill>
                <a:sym typeface="+mn-ea"/>
              </a:rPr>
              <a:t>在分裂特征的选择上增强随机性，使得每棵树之间差异更大，独立性更强</a:t>
            </a:r>
            <a:endParaRPr lang="zh-CN" altLang="en-US" dirty="0">
              <a:solidFill>
                <a:schemeClr val="tx1">
                  <a:lumMod val="85000"/>
                  <a:lumOff val="15000"/>
                </a:schemeClr>
              </a:solidFill>
              <a:sym typeface="+mn-ea"/>
            </a:endParaRPr>
          </a:p>
          <a:p>
            <a:pPr marL="457200" lvl="1" indent="0">
              <a:buFont typeface="+mj-lt"/>
              <a:buNone/>
            </a:pPr>
            <a:endParaRPr lang="zh-CN" altLang="en-US">
              <a:solidFill>
                <a:schemeClr val="tx1">
                  <a:lumMod val="85000"/>
                  <a:lumOff val="15000"/>
                </a:schemeClr>
              </a:solidFill>
            </a:endParaRPr>
          </a:p>
          <a:p>
            <a:pPr marL="800100" lvl="1" indent="-342900">
              <a:buFont typeface="+mj-lt"/>
              <a:buAutoNum type="arabicPeriod"/>
            </a:pPr>
            <a:endParaRPr lang="zh-CN" altLang="en-US">
              <a:solidFill>
                <a:schemeClr val="tx1">
                  <a:lumMod val="85000"/>
                  <a:lumOff val="15000"/>
                </a:schemeClr>
              </a:solidFill>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文本框 3"/>
          <p:cNvSpPr txBox="1"/>
          <p:nvPr/>
        </p:nvSpPr>
        <p:spPr>
          <a:xfrm>
            <a:off x="111760" y="6438900"/>
            <a:ext cx="5883910" cy="337185"/>
          </a:xfrm>
          <a:prstGeom prst="rect">
            <a:avLst/>
          </a:prstGeom>
          <a:noFill/>
        </p:spPr>
        <p:txBody>
          <a:bodyPr wrap="square" rtlCol="0">
            <a:spAutoFit/>
          </a:bodyPr>
          <a:p>
            <a:r>
              <a:rPr lang="zh-CN" altLang="en-US" sz="1600"/>
              <a:t>动图来源：https://www.bilibili.com/video/BV11i4y1F7n4</a:t>
            </a:r>
            <a:endParaRPr lang="zh-CN" altLang="en-US" sz="1600"/>
          </a:p>
        </p:txBody>
      </p:sp>
      <p:pic>
        <p:nvPicPr>
          <p:cNvPr id="5" name="图片 4" descr="IMG_9900"/>
          <p:cNvPicPr>
            <a:picLocks noChangeAspect="1"/>
          </p:cNvPicPr>
          <p:nvPr/>
        </p:nvPicPr>
        <p:blipFill>
          <a:blip r:embed="rId1"/>
          <a:stretch>
            <a:fillRect/>
          </a:stretch>
        </p:blipFill>
        <p:spPr>
          <a:xfrm>
            <a:off x="111125" y="1838325"/>
            <a:ext cx="5556250" cy="3125470"/>
          </a:xfrm>
          <a:prstGeom prst="rect">
            <a:avLst/>
          </a:prstGeom>
        </p:spPr>
      </p:pic>
      <p:pic>
        <p:nvPicPr>
          <p:cNvPr id="6" name="图片 5" descr="IMG_9901"/>
          <p:cNvPicPr>
            <a:picLocks noChangeAspect="1"/>
          </p:cNvPicPr>
          <p:nvPr/>
        </p:nvPicPr>
        <p:blipFill>
          <a:blip r:embed="rId2"/>
          <a:stretch>
            <a:fillRect/>
          </a:stretch>
        </p:blipFill>
        <p:spPr>
          <a:xfrm>
            <a:off x="6386830" y="1849755"/>
            <a:ext cx="5615940" cy="3159125"/>
          </a:xfrm>
          <a:prstGeom prst="rect">
            <a:avLst/>
          </a:prstGeom>
        </p:spPr>
      </p:pic>
      <p:sp>
        <p:nvSpPr>
          <p:cNvPr id="7" name="文本框 6"/>
          <p:cNvSpPr txBox="1"/>
          <p:nvPr/>
        </p:nvSpPr>
        <p:spPr>
          <a:xfrm>
            <a:off x="5277485" y="3047365"/>
            <a:ext cx="839470" cy="706755"/>
          </a:xfrm>
          <a:prstGeom prst="rect">
            <a:avLst/>
          </a:prstGeom>
          <a:noFill/>
        </p:spPr>
        <p:txBody>
          <a:bodyPr wrap="square" rtlCol="0" anchor="t">
            <a:spAutoFit/>
          </a:bodyPr>
          <a:p>
            <a:r>
              <a:rPr lang="zh-CN" altLang="en-US" sz="4000" b="1">
                <a:latin typeface="Arial" panose="020B0604020202020204" pitchFamily="34" charset="0"/>
                <a:cs typeface="Arial" panose="020B0604020202020204" pitchFamily="34" charset="0"/>
              </a:rPr>
              <a:t>→</a:t>
            </a:r>
            <a:endParaRPr lang="zh-CN" altLang="en-US" sz="4000" b="1">
              <a:latin typeface="Arial" panose="020B0604020202020204" pitchFamily="34" charset="0"/>
              <a:cs typeface="Arial" panose="020B0604020202020204" pitchFamily="34" charset="0"/>
            </a:endParaRPr>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让我们用</a:t>
            </a:r>
            <a:r>
              <a:rPr lang="en-US" altLang="zh-CN"/>
              <a:t>“</a:t>
            </a:r>
            <a:r>
              <a:rPr lang="zh-CN" altLang="en-US"/>
              <a:t>识别贫困人口</a:t>
            </a:r>
            <a:r>
              <a:rPr lang="en-US" altLang="zh-CN"/>
              <a:t>”</a:t>
            </a:r>
            <a:r>
              <a:rPr lang="zh-CN" altLang="en-US"/>
              <a:t>的例子加深对随机森林算法</a:t>
            </a:r>
            <a:r>
              <a:rPr lang="zh-CN" altLang="en-US"/>
              <a:t>的理解吧</a:t>
            </a:r>
            <a:endParaRPr lang="zh-CN" altLang="en-US"/>
          </a:p>
        </p:txBody>
      </p:sp>
      <p:sp>
        <p:nvSpPr>
          <p:cNvPr id="3" name="内容占位符 2"/>
          <p:cNvSpPr>
            <a:spLocks noGrp="1"/>
          </p:cNvSpPr>
          <p:nvPr>
            <p:ph idx="1"/>
          </p:nvPr>
        </p:nvSpPr>
        <p:spPr/>
        <p:txBody>
          <a:bodyPr>
            <a:normAutofit lnSpcReduction="20000"/>
          </a:bodyPr>
          <a:p>
            <a:r>
              <a:rPr lang="zh-CN" altLang="en-US"/>
              <a:t>研究者拥有的原始数据：中国家庭追踪调查数据</a:t>
            </a:r>
            <a:r>
              <a:rPr lang="en-US" altLang="zh-CN"/>
              <a:t>*</a:t>
            </a:r>
            <a:r>
              <a:rPr lang="zh-CN" altLang="en-US"/>
              <a:t>（</a:t>
            </a:r>
            <a:r>
              <a:rPr lang="en-US" altLang="zh-CN"/>
              <a:t>Chinese family panel studies, CFPS</a:t>
            </a:r>
            <a:r>
              <a:rPr lang="zh-CN" altLang="en-US"/>
              <a:t>）</a:t>
            </a:r>
            <a:r>
              <a:rPr lang="en-US" altLang="zh-CN"/>
              <a:t>——</a:t>
            </a:r>
            <a:r>
              <a:rPr lang="zh-CN" altLang="en-US"/>
              <a:t>主要以调查问卷的形式获取的我国个体、家庭、社区三个层次的数据。</a:t>
            </a:r>
            <a:endParaRPr lang="zh-CN" altLang="en-US"/>
          </a:p>
          <a:p>
            <a:r>
              <a:rPr lang="zh-CN" altLang="en-US"/>
              <a:t>选择贫困测度指标：可以刻画人口贫困程度的特征</a:t>
            </a:r>
            <a:r>
              <a:rPr lang="zh-CN" altLang="en-US"/>
              <a:t> ，比如文化水平、住房情况、财产情况等。</a:t>
            </a:r>
            <a:endParaRPr lang="zh-CN" altLang="en-US"/>
          </a:p>
          <a:p>
            <a:pPr marL="0" indent="0">
              <a:buNone/>
            </a:pPr>
            <a:r>
              <a:rPr lang="zh-CN" altLang="en-US"/>
              <a:t>               </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sym typeface="+mn-ea"/>
              </a:rPr>
              <a:t>*</a:t>
            </a:r>
            <a:r>
              <a:rPr lang="zh-CN" altLang="en-US">
                <a:sym typeface="+mn-ea"/>
              </a:rPr>
              <a:t>数据获取方法</a:t>
            </a:r>
            <a:r>
              <a:rPr lang="zh-CN" altLang="en-US"/>
              <a:t>：北京大学开放研究数据平台（https://opendata.pku.edu.cn/）注册申请下载                                       </a:t>
            </a:r>
            <a:endParaRPr lang="zh-CN" altLang="en-US"/>
          </a:p>
        </p:txBody>
      </p:sp>
      <p:sp>
        <p:nvSpPr>
          <p:cNvPr id="5" name="文本框 4"/>
          <p:cNvSpPr txBox="1"/>
          <p:nvPr/>
        </p:nvSpPr>
        <p:spPr>
          <a:xfrm>
            <a:off x="624205" y="2703195"/>
            <a:ext cx="10816590" cy="1568450"/>
          </a:xfrm>
          <a:prstGeom prst="rect">
            <a:avLst/>
          </a:prstGeom>
          <a:noFill/>
        </p:spPr>
        <p:txBody>
          <a:bodyPr wrap="square" rtlCol="0">
            <a:spAutoFit/>
          </a:bodyPr>
          <a:p>
            <a:pPr marL="285750" indent="-285750">
              <a:buFont typeface="Arial" panose="020B0604020202020204" pitchFamily="34" charset="0"/>
              <a:buChar char="•"/>
            </a:pPr>
            <a:r>
              <a:rPr lang="zh-CN" altLang="en-US" sz="1600">
                <a:latin typeface="+mj-ea"/>
                <a:ea typeface="+mj-ea"/>
              </a:rPr>
              <a:t>挑选出的部分原始数据</a:t>
            </a:r>
            <a:r>
              <a:rPr lang="zh-CN" altLang="en-US" sz="1600">
                <a:latin typeface="+mj-ea"/>
                <a:ea typeface="+mj-ea"/>
              </a:rPr>
              <a:t>：</a:t>
            </a:r>
            <a:endParaRPr lang="zh-CN" altLang="en-US" sz="1600">
              <a:latin typeface="+mj-ea"/>
              <a:ea typeface="+mj-ea"/>
            </a:endParaRPr>
          </a:p>
          <a:p>
            <a:pPr indent="0">
              <a:buFont typeface="Arial" panose="020B0604020202020204" pitchFamily="34" charset="0"/>
              <a:buNone/>
            </a:pPr>
            <a:r>
              <a:rPr lang="zh-CN" altLang="en-US" sz="1600">
                <a:latin typeface="+mj-ea"/>
                <a:ea typeface="+mj-ea"/>
              </a:rPr>
              <a:t>按照可持续生计多维贫困指标体系筛选出的、</a:t>
            </a:r>
            <a:r>
              <a:rPr lang="zh-CN" altLang="en-US" sz="1600">
                <a:latin typeface="+mj-ea"/>
                <a:ea typeface="+mj-ea"/>
              </a:rPr>
              <a:t>无缺失值的农村面板数据（</a:t>
            </a:r>
            <a:r>
              <a:rPr lang="en-US" altLang="zh-CN" sz="1600">
                <a:latin typeface="+mj-ea"/>
                <a:ea typeface="+mj-ea"/>
              </a:rPr>
              <a:t>7860</a:t>
            </a:r>
            <a:r>
              <a:rPr lang="zh-CN" altLang="en-US" sz="1600">
                <a:latin typeface="+mj-ea"/>
                <a:ea typeface="+mj-ea"/>
              </a:rPr>
              <a:t>户家庭，</a:t>
            </a:r>
            <a:r>
              <a:rPr lang="en-US" altLang="zh-CN" sz="1600">
                <a:latin typeface="+mj-ea"/>
                <a:ea typeface="+mj-ea"/>
              </a:rPr>
              <a:t>25382</a:t>
            </a:r>
            <a:r>
              <a:rPr lang="zh-CN" altLang="en-US" sz="1600">
                <a:latin typeface="+mj-ea"/>
                <a:ea typeface="+mj-ea"/>
              </a:rPr>
              <a:t>个个体样本）</a:t>
            </a:r>
            <a:endParaRPr lang="zh-CN" altLang="en-US" sz="1600">
              <a:latin typeface="+mj-ea"/>
              <a:ea typeface="+mj-ea"/>
            </a:endParaRPr>
          </a:p>
          <a:p>
            <a:pPr indent="0">
              <a:buFont typeface="Arial" panose="020B0604020202020204" pitchFamily="34" charset="0"/>
              <a:buNone/>
            </a:pPr>
            <a:endParaRPr lang="zh-CN" altLang="en-US" sz="1600">
              <a:latin typeface="+mj-ea"/>
              <a:ea typeface="+mj-ea"/>
            </a:endParaRPr>
          </a:p>
          <a:p>
            <a:pPr marL="285750" lvl="0" indent="-285750">
              <a:buFont typeface="Arial" panose="020B0604020202020204" pitchFamily="34" charset="0"/>
              <a:buChar char="•"/>
            </a:pPr>
            <a:r>
              <a:rPr lang="zh-CN" altLang="en-US" sz="1600">
                <a:solidFill>
                  <a:schemeClr val="tx1"/>
                </a:solidFill>
                <a:latin typeface="+mj-ea"/>
                <a:ea typeface="+mj-ea"/>
              </a:rPr>
              <a:t>建模所用</a:t>
            </a:r>
            <a:r>
              <a:rPr lang="zh-CN" altLang="en-US" sz="1600">
                <a:solidFill>
                  <a:schemeClr val="tx1"/>
                </a:solidFill>
                <a:latin typeface="+mj-ea"/>
                <a:ea typeface="+mj-ea"/>
              </a:rPr>
              <a:t>的数据：</a:t>
            </a:r>
            <a:endParaRPr lang="zh-CN" altLang="en-US" sz="1600">
              <a:solidFill>
                <a:schemeClr val="tx1"/>
              </a:solidFill>
              <a:latin typeface="+mj-ea"/>
              <a:ea typeface="+mj-ea"/>
            </a:endParaRPr>
          </a:p>
          <a:p>
            <a:pPr lvl="0" indent="0">
              <a:buFont typeface="Arial" panose="020B0604020202020204" pitchFamily="34" charset="0"/>
              <a:buNone/>
            </a:pPr>
            <a:r>
              <a:rPr lang="zh-CN" altLang="en-US" sz="1600">
                <a:solidFill>
                  <a:schemeClr val="tx1"/>
                </a:solidFill>
                <a:latin typeface="+mj-ea"/>
                <a:ea typeface="+mj-ea"/>
              </a:rPr>
              <a:t>经过数据预处理（符号数据转换为数值数据、不规范数据剔除、数据格式归一化）的贫困矩阵</a:t>
            </a:r>
            <a:endParaRPr lang="zh-CN" altLang="en-US" sz="1600">
              <a:solidFill>
                <a:schemeClr val="tx1"/>
              </a:solidFill>
              <a:latin typeface="+mj-ea"/>
              <a:ea typeface="+mj-ea"/>
            </a:endParaRPr>
          </a:p>
          <a:p>
            <a:pPr lvl="0" indent="0">
              <a:buFont typeface="Arial" panose="020B0604020202020204" pitchFamily="34" charset="0"/>
              <a:buNone/>
            </a:pPr>
            <a:endParaRPr lang="zh-CN" altLang="en-US" sz="1600">
              <a:solidFill>
                <a:schemeClr val="tx1"/>
              </a:solidFill>
              <a:latin typeface="+mj-ea"/>
              <a:ea typeface="+mj-ea"/>
            </a:endParaRPr>
          </a:p>
        </p:txBody>
      </p:sp>
      <p:sp>
        <p:nvSpPr>
          <p:cNvPr id="7" name="文本框 6"/>
          <p:cNvSpPr txBox="1"/>
          <p:nvPr/>
        </p:nvSpPr>
        <p:spPr>
          <a:xfrm>
            <a:off x="94615" y="6520815"/>
            <a:ext cx="7240905" cy="275590"/>
          </a:xfrm>
          <a:prstGeom prst="rect">
            <a:avLst/>
          </a:prstGeom>
          <a:noFill/>
        </p:spPr>
        <p:txBody>
          <a:bodyPr wrap="square" rtlCol="0">
            <a:spAutoFit/>
          </a:bodyPr>
          <a:p>
            <a:r>
              <a:rPr lang="zh-CN" altLang="en-US" sz="1200"/>
              <a:t>罗丽. 基于随机森林算法的贫困精准识别模型研究[J]. 华中农业大学学报(社会科学版), 2019(6):21-29.</a:t>
            </a:r>
            <a:endParaRPr lang="zh-CN" altLang="en-US" sz="1200"/>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随机森林是这样发挥作用的：</a:t>
            </a:r>
            <a:endParaRPr lang="zh-CN" altLang="en-US"/>
          </a:p>
        </p:txBody>
      </p:sp>
      <p:sp>
        <p:nvSpPr>
          <p:cNvPr id="3" name="内容占位符 2"/>
          <p:cNvSpPr>
            <a:spLocks noGrp="1"/>
          </p:cNvSpPr>
          <p:nvPr>
            <p:ph idx="1"/>
          </p:nvPr>
        </p:nvSpPr>
        <p:spPr/>
        <p:txBody>
          <a:bodyPr/>
          <a:p>
            <a:r>
              <a:rPr lang="zh-CN" altLang="en-US"/>
              <a:t>贫困</a:t>
            </a:r>
            <a:r>
              <a:rPr lang="zh-CN" altLang="en-US"/>
              <a:t>训练集：以</a:t>
            </a:r>
            <a:r>
              <a:rPr lang="en-US" altLang="zh-CN"/>
              <a:t>“</a:t>
            </a:r>
            <a:r>
              <a:rPr lang="zh-CN" altLang="en-US"/>
              <a:t>贫困</a:t>
            </a:r>
            <a:r>
              <a:rPr lang="en-US" altLang="zh-CN"/>
              <a:t>”</a:t>
            </a:r>
            <a:r>
              <a:rPr lang="zh-CN" altLang="en-US"/>
              <a:t>和</a:t>
            </a:r>
            <a:r>
              <a:rPr lang="en-US" altLang="zh-CN"/>
              <a:t>“</a:t>
            </a:r>
            <a:r>
              <a:rPr lang="zh-CN" altLang="en-US"/>
              <a:t>非贫困</a:t>
            </a:r>
            <a:r>
              <a:rPr lang="en-US" altLang="zh-CN"/>
              <a:t>”</a:t>
            </a:r>
            <a:r>
              <a:rPr lang="zh-CN" altLang="en-US"/>
              <a:t>为标签的贫困数据（已知类别</a:t>
            </a:r>
            <a:r>
              <a:rPr lang="zh-CN" altLang="en-US"/>
              <a:t>）</a:t>
            </a:r>
            <a:endParaRPr lang="zh-CN" altLang="en-US"/>
          </a:p>
          <a:p>
            <a:r>
              <a:rPr lang="zh-CN" altLang="en-US"/>
              <a:t>测试集：待识别的贫困数据（只知道各项指标，如教育文化水平，而不知道贫困与否</a:t>
            </a:r>
            <a:r>
              <a:rPr lang="zh-CN" altLang="en-US"/>
              <a:t>）</a:t>
            </a:r>
            <a:endParaRPr lang="zh-CN" altLang="en-US"/>
          </a:p>
          <a:p>
            <a:pPr marL="0" indent="0">
              <a:buNone/>
            </a:pPr>
            <a:endParaRPr lang="zh-CN" altLang="en-US"/>
          </a:p>
        </p:txBody>
      </p:sp>
      <p:sp>
        <p:nvSpPr>
          <p:cNvPr id="5" name="文本框 4"/>
          <p:cNvSpPr txBox="1"/>
          <p:nvPr/>
        </p:nvSpPr>
        <p:spPr>
          <a:xfrm>
            <a:off x="6978650" y="2585720"/>
            <a:ext cx="4144010" cy="3784600"/>
          </a:xfrm>
          <a:prstGeom prst="rect">
            <a:avLst/>
          </a:prstGeom>
          <a:noFill/>
        </p:spPr>
        <p:txBody>
          <a:bodyPr wrap="square" rtlCol="0">
            <a:spAutoFit/>
          </a:bodyPr>
          <a:p>
            <a:pPr marL="285750" indent="-285750">
              <a:buFont typeface="Arial" panose="020B0604020202020204" pitchFamily="34" charset="0"/>
              <a:buChar char="•"/>
            </a:pPr>
            <a:r>
              <a:rPr lang="zh-CN" altLang="en-US" sz="1600"/>
              <a:t>最后的</a:t>
            </a:r>
            <a:r>
              <a:rPr lang="en-US" altLang="zh-CN" sz="1600"/>
              <a:t>“</a:t>
            </a:r>
            <a:r>
              <a:rPr lang="zh-CN" altLang="en-US" sz="1600"/>
              <a:t>投票</a:t>
            </a:r>
            <a:r>
              <a:rPr lang="en-US" altLang="zh-CN" sz="1600"/>
              <a:t>”</a:t>
            </a:r>
            <a:r>
              <a:rPr lang="zh-CN" altLang="en-US" sz="1600"/>
              <a:t>环节：譬如</a:t>
            </a:r>
            <a:r>
              <a:rPr lang="en-US" altLang="zh-CN" sz="1600"/>
              <a:t>1000</a:t>
            </a:r>
            <a:r>
              <a:rPr lang="zh-CN" altLang="en-US" sz="1600"/>
              <a:t>棵决策树，其中</a:t>
            </a:r>
            <a:r>
              <a:rPr lang="en-US" altLang="zh-CN" sz="1600"/>
              <a:t>600</a:t>
            </a:r>
            <a:r>
              <a:rPr lang="zh-CN" altLang="en-US" sz="1600"/>
              <a:t>棵判别这个人属于</a:t>
            </a:r>
            <a:r>
              <a:rPr lang="en-US" altLang="zh-CN" sz="1600"/>
              <a:t>“</a:t>
            </a:r>
            <a:r>
              <a:rPr lang="zh-CN" altLang="en-US" sz="1600"/>
              <a:t>贫困</a:t>
            </a:r>
            <a:r>
              <a:rPr lang="en-US" altLang="zh-CN" sz="1600"/>
              <a:t>”</a:t>
            </a:r>
            <a:r>
              <a:rPr lang="zh-CN" altLang="en-US" sz="1600"/>
              <a:t>，</a:t>
            </a:r>
            <a:r>
              <a:rPr lang="en-US" altLang="zh-CN" sz="1600"/>
              <a:t>400</a:t>
            </a:r>
            <a:r>
              <a:rPr lang="zh-CN" altLang="en-US" sz="1600"/>
              <a:t>棵判别这个人</a:t>
            </a:r>
            <a:r>
              <a:rPr lang="en-US" altLang="zh-CN" sz="1600"/>
              <a:t>“</a:t>
            </a:r>
            <a:r>
              <a:rPr lang="zh-CN" altLang="en-US" sz="1600"/>
              <a:t>非贫困</a:t>
            </a:r>
            <a:r>
              <a:rPr lang="en-US" altLang="zh-CN" sz="1600"/>
              <a:t>”</a:t>
            </a:r>
            <a:r>
              <a:rPr lang="zh-CN" altLang="en-US" sz="1600"/>
              <a:t>，则</a:t>
            </a:r>
            <a:r>
              <a:rPr lang="en-US" altLang="zh-CN" sz="1600"/>
              <a:t>600&gt;400</a:t>
            </a:r>
            <a:r>
              <a:rPr lang="zh-CN" altLang="en-US" sz="1600"/>
              <a:t>，最后这个人的识别结果为</a:t>
            </a:r>
            <a:r>
              <a:rPr lang="en-US" altLang="zh-CN" sz="1600"/>
              <a:t>“</a:t>
            </a:r>
            <a:r>
              <a:rPr lang="zh-CN" altLang="en-US" sz="1600"/>
              <a:t>贫困</a:t>
            </a:r>
            <a:r>
              <a:rPr lang="en-US" altLang="zh-CN" sz="1600"/>
              <a:t>”</a:t>
            </a:r>
            <a:endParaRPr lang="en-US" altLang="zh-CN" sz="1600"/>
          </a:p>
          <a:p>
            <a:pPr marL="285750" indent="-285750">
              <a:buFont typeface="Arial" panose="020B0604020202020204" pitchFamily="34" charset="0"/>
              <a:buChar char="•"/>
            </a:pPr>
            <a:endParaRPr lang="en-US" altLang="zh-CN" sz="1600"/>
          </a:p>
          <a:p>
            <a:pPr marL="285750" indent="-285750">
              <a:buFont typeface="Arial" panose="020B0604020202020204" pitchFamily="34" charset="0"/>
              <a:buChar char="•"/>
            </a:pPr>
            <a:r>
              <a:rPr lang="zh-CN" altLang="en-US" sz="1600"/>
              <a:t>之前提到随机森林的特别之处在于其</a:t>
            </a:r>
            <a:r>
              <a:rPr lang="en-US" altLang="zh-CN" sz="1600"/>
              <a:t>“</a:t>
            </a:r>
            <a:r>
              <a:rPr lang="zh-CN" altLang="en-US" sz="1600"/>
              <a:t>分裂特征（指标）</a:t>
            </a:r>
            <a:r>
              <a:rPr lang="en-US" altLang="zh-CN" sz="1600"/>
              <a:t>”</a:t>
            </a:r>
            <a:r>
              <a:rPr lang="zh-CN" altLang="en-US" sz="1600"/>
              <a:t>是随机选择</a:t>
            </a:r>
            <a:r>
              <a:rPr lang="en-US" altLang="zh-CN" sz="1600"/>
              <a:t>m</a:t>
            </a:r>
            <a:r>
              <a:rPr lang="zh-CN" altLang="en-US" sz="1600"/>
              <a:t>个，而非所有</a:t>
            </a:r>
            <a:r>
              <a:rPr lang="en-US" altLang="zh-CN" sz="1600"/>
              <a:t>M</a:t>
            </a:r>
            <a:r>
              <a:rPr lang="zh-CN" altLang="en-US" sz="1600"/>
              <a:t>个贫困指标，那</a:t>
            </a:r>
            <a:r>
              <a:rPr lang="en-US" altLang="zh-CN" sz="1600"/>
              <a:t>m</a:t>
            </a:r>
            <a:r>
              <a:rPr lang="zh-CN" altLang="en-US" sz="1600"/>
              <a:t>究竟是多少？可以通过选择不同的</a:t>
            </a:r>
            <a:r>
              <a:rPr lang="en-US" altLang="zh-CN" sz="1600"/>
              <a:t>m</a:t>
            </a:r>
            <a:r>
              <a:rPr lang="zh-CN" altLang="en-US" sz="1600"/>
              <a:t>，比较误差率，最后选误差率最小的那个</a:t>
            </a:r>
            <a:r>
              <a:rPr lang="en-US" altLang="zh-CN" sz="1600"/>
              <a:t>m</a:t>
            </a:r>
            <a:r>
              <a:rPr lang="zh-CN" altLang="en-US" sz="1600"/>
              <a:t>。</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随机森林算法还可以给出每个特征的重要性，这意味着研究人员可以得知：哪个贫困指标对识别贫困人口最重要！</a:t>
            </a:r>
            <a:endParaRPr lang="en-US" altLang="zh-CN" sz="1600"/>
          </a:p>
          <a:p>
            <a:pPr marL="285750" indent="-285750">
              <a:buFont typeface="Arial" panose="020B0604020202020204" pitchFamily="34" charset="0"/>
              <a:buChar char="•"/>
            </a:pPr>
            <a:endParaRPr lang="en-US" altLang="zh-CN" sz="1600"/>
          </a:p>
        </p:txBody>
      </p:sp>
      <p:sp>
        <p:nvSpPr>
          <p:cNvPr id="6" name="文本框 5"/>
          <p:cNvSpPr txBox="1"/>
          <p:nvPr/>
        </p:nvSpPr>
        <p:spPr>
          <a:xfrm>
            <a:off x="94615" y="6569075"/>
            <a:ext cx="7014210" cy="275590"/>
          </a:xfrm>
          <a:prstGeom prst="rect">
            <a:avLst/>
          </a:prstGeom>
          <a:noFill/>
        </p:spPr>
        <p:txBody>
          <a:bodyPr wrap="square" rtlCol="0">
            <a:spAutoFit/>
          </a:bodyPr>
          <a:p>
            <a:r>
              <a:rPr lang="zh-CN" altLang="en-US" sz="1200"/>
              <a:t>罗丽. 基于随机森林算法的贫困精准识别模型研究[J]. 华中农业大学学报(社会科学版), 2019(6):21-29.</a:t>
            </a:r>
            <a:endParaRPr lang="zh-CN" altLang="en-US" sz="1200"/>
          </a:p>
        </p:txBody>
      </p:sp>
      <p:pic>
        <p:nvPicPr>
          <p:cNvPr id="7" name="图片 6"/>
          <p:cNvPicPr>
            <a:picLocks noChangeAspect="1"/>
          </p:cNvPicPr>
          <p:nvPr/>
        </p:nvPicPr>
        <p:blipFill>
          <a:blip r:embed="rId1"/>
          <a:stretch>
            <a:fillRect/>
          </a:stretch>
        </p:blipFill>
        <p:spPr>
          <a:xfrm>
            <a:off x="1270000" y="2256155"/>
            <a:ext cx="4039870" cy="405257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随机森林算法</a:t>
            </a:r>
            <a:r>
              <a:rPr lang="zh-CN" altLang="en-US"/>
              <a:t>的优点</a:t>
            </a:r>
            <a:r>
              <a:rPr lang="zh-CN" altLang="en-US"/>
              <a:t>：</a:t>
            </a:r>
            <a:endParaRPr lang="zh-CN" altLang="en-US"/>
          </a:p>
        </p:txBody>
      </p:sp>
      <p:sp>
        <p:nvSpPr>
          <p:cNvPr id="3" name="内容占位符 2"/>
          <p:cNvSpPr>
            <a:spLocks noGrp="1"/>
          </p:cNvSpPr>
          <p:nvPr>
            <p:ph idx="1"/>
          </p:nvPr>
        </p:nvSpPr>
        <p:spPr/>
        <p:txBody>
          <a:bodyPr/>
          <a:p>
            <a:r>
              <a:rPr lang="zh-CN" altLang="en-US"/>
              <a:t>在许多从现实世界获取的数据中（包括该例的人口数据），往往都具有有非平衡性、数据缺失异常和数据变量多等特征。</a:t>
            </a:r>
            <a:endParaRPr lang="zh-CN" altLang="en-US"/>
          </a:p>
          <a:p>
            <a:r>
              <a:rPr lang="zh-CN" altLang="en-US"/>
              <a:t>而随机森林算法有较强的</a:t>
            </a:r>
            <a:r>
              <a:rPr lang="zh-CN" altLang="en-US" b="1"/>
              <a:t>抗噪能力</a:t>
            </a:r>
            <a:r>
              <a:rPr lang="zh-CN" altLang="en-US"/>
              <a:t>，即对于非平衡、部分数据缺失异常的数据，仍然可以做出较为准确的判断；同时它还可以处理</a:t>
            </a:r>
            <a:r>
              <a:rPr lang="zh-CN" altLang="en-US" b="1"/>
              <a:t>高维数据</a:t>
            </a:r>
            <a:r>
              <a:rPr lang="zh-CN" altLang="en-US"/>
              <a:t>（变量很多的数据）；并且因为是集成算法，还有较强的</a:t>
            </a:r>
            <a:r>
              <a:rPr lang="zh-CN" altLang="en-US" b="1"/>
              <a:t>泛化能力</a:t>
            </a:r>
            <a:r>
              <a:rPr lang="zh-CN" altLang="en-US"/>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可以看出，在识别贫困人口的例子中，随机森林的精确率和召回率都远高于其他两种方法，超过了</a:t>
            </a:r>
            <a:r>
              <a:rPr lang="en-US" altLang="zh-CN"/>
              <a:t>95%</a:t>
            </a:r>
            <a:r>
              <a:rPr lang="zh-CN" altLang="en-US"/>
              <a:t>，可见识别效果是优于</a:t>
            </a:r>
            <a:r>
              <a:rPr lang="en-US" altLang="zh-CN"/>
              <a:t>SVM</a:t>
            </a:r>
            <a:r>
              <a:rPr lang="zh-CN" altLang="en-US"/>
              <a:t>和人工神经网络的。</a:t>
            </a:r>
            <a:endParaRPr lang="zh-CN" altLang="en-US"/>
          </a:p>
        </p:txBody>
      </p:sp>
      <p:sp>
        <p:nvSpPr>
          <p:cNvPr id="7" name="文本框 6"/>
          <p:cNvSpPr txBox="1"/>
          <p:nvPr/>
        </p:nvSpPr>
        <p:spPr>
          <a:xfrm>
            <a:off x="94615" y="6520815"/>
            <a:ext cx="7240905" cy="275590"/>
          </a:xfrm>
          <a:prstGeom prst="rect">
            <a:avLst/>
          </a:prstGeom>
          <a:noFill/>
        </p:spPr>
        <p:txBody>
          <a:bodyPr wrap="square" rtlCol="0">
            <a:spAutoFit/>
          </a:bodyPr>
          <a:p>
            <a:r>
              <a:rPr lang="zh-CN" altLang="en-US" sz="1200"/>
              <a:t>罗丽. 基于随机森林算法的贫困精准识别模型研究[J]. 华中农业大学学报(社会科学版), 2019(6):21-29.</a:t>
            </a:r>
            <a:endParaRPr lang="zh-CN" altLang="en-US" sz="1200"/>
          </a:p>
        </p:txBody>
      </p:sp>
      <p:pic>
        <p:nvPicPr>
          <p:cNvPr id="5" name="图片 4"/>
          <p:cNvPicPr>
            <a:picLocks noChangeAspect="1"/>
          </p:cNvPicPr>
          <p:nvPr/>
        </p:nvPicPr>
        <p:blipFill>
          <a:blip r:embed="rId1"/>
          <a:stretch>
            <a:fillRect/>
          </a:stretch>
        </p:blipFill>
        <p:spPr>
          <a:xfrm>
            <a:off x="1547495" y="3315335"/>
            <a:ext cx="9097645" cy="172593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你幸福吗？</a:t>
            </a:r>
            <a:r>
              <a:rPr lang="en-US" altLang="zh-CN"/>
              <a:t>”——</a:t>
            </a:r>
            <a:r>
              <a:rPr lang="zh-CN" altLang="en-US"/>
              <a:t>社会学研究中的机器学习</a:t>
            </a:r>
            <a:endParaRPr lang="zh-CN" altLang="en-US"/>
          </a:p>
        </p:txBody>
      </p:sp>
      <p:sp>
        <p:nvSpPr>
          <p:cNvPr id="3" name="内容占位符 2"/>
          <p:cNvSpPr>
            <a:spLocks noGrp="1"/>
          </p:cNvSpPr>
          <p:nvPr>
            <p:ph idx="1"/>
          </p:nvPr>
        </p:nvSpPr>
        <p:spPr>
          <a:xfrm>
            <a:off x="624205" y="1412875"/>
            <a:ext cx="7077710" cy="4895850"/>
          </a:xfrm>
        </p:spPr>
        <p:txBody>
          <a:bodyPr/>
          <a:p>
            <a:r>
              <a:rPr lang="en-US" altLang="zh-CN"/>
              <a:t>2016</a:t>
            </a:r>
            <a:r>
              <a:rPr lang="zh-CN" altLang="en-US"/>
              <a:t>年，</a:t>
            </a:r>
            <a:r>
              <a:rPr lang="en-US" altLang="zh-CN"/>
              <a:t>Thomas Hills</a:t>
            </a:r>
            <a:r>
              <a:rPr lang="zh-CN" altLang="en-US"/>
              <a:t>等学者利用谷歌图书数据库中收录的，</a:t>
            </a:r>
            <a:r>
              <a:rPr lang="en-US" altLang="zh-CN"/>
              <a:t>1500</a:t>
            </a:r>
            <a:r>
              <a:rPr lang="zh-CN" altLang="en-US"/>
              <a:t>年来</a:t>
            </a:r>
            <a:r>
              <a:rPr lang="en-US" altLang="zh-CN"/>
              <a:t>1000</a:t>
            </a:r>
            <a:r>
              <a:rPr lang="zh-CN" altLang="en-US"/>
              <a:t>万本图书研究了这段历史中，人们的主观幸福指数的变化。</a:t>
            </a:r>
            <a:endParaRPr lang="zh-CN" altLang="en-US"/>
          </a:p>
          <a:p>
            <a:r>
              <a:rPr lang="zh-CN" altLang="en-US"/>
              <a:t>研究人员借助心理学和语言学中的</a:t>
            </a:r>
            <a:r>
              <a:rPr lang="en-US" altLang="zh-CN"/>
              <a:t>“</a:t>
            </a:r>
            <a:r>
              <a:rPr lang="zh-CN" altLang="en-US"/>
              <a:t>幸福感词典</a:t>
            </a:r>
            <a:r>
              <a:rPr lang="en-US" altLang="zh-CN"/>
              <a:t>”</a:t>
            </a:r>
            <a:r>
              <a:rPr lang="zh-CN" altLang="en-US"/>
              <a:t>，定义词语的</a:t>
            </a:r>
            <a:r>
              <a:rPr lang="en-US" altLang="zh-CN"/>
              <a:t>“</a:t>
            </a:r>
            <a:r>
              <a:rPr lang="zh-CN" altLang="en-US"/>
              <a:t>幸福值</a:t>
            </a:r>
            <a:r>
              <a:rPr lang="en-US" altLang="zh-CN"/>
              <a:t>”</a:t>
            </a:r>
            <a:r>
              <a:rPr lang="zh-CN" altLang="en-US"/>
              <a:t>，从而通过文本分析，</a:t>
            </a:r>
            <a:r>
              <a:rPr lang="zh-CN" altLang="en-US"/>
              <a:t>计算出书籍对应的</a:t>
            </a:r>
            <a:r>
              <a:rPr lang="en-US" altLang="zh-CN"/>
              <a:t>“</a:t>
            </a:r>
            <a:r>
              <a:rPr lang="zh-CN" altLang="en-US"/>
              <a:t>幸福指数</a:t>
            </a:r>
            <a:r>
              <a:rPr lang="en-US" altLang="zh-CN"/>
              <a:t>”</a:t>
            </a:r>
            <a:endParaRPr lang="en-US" altLang="zh-CN"/>
          </a:p>
          <a:p>
            <a:r>
              <a:rPr lang="zh-CN" altLang="en-US"/>
              <a:t>最后他们用</a:t>
            </a:r>
            <a:r>
              <a:rPr lang="en-US" altLang="zh-CN"/>
              <a:t>1970</a:t>
            </a:r>
            <a:r>
              <a:rPr lang="zh-CN" altLang="en-US"/>
              <a:t>年前后的一项社会调查构建的意大利</a:t>
            </a:r>
            <a:r>
              <a:rPr lang="zh-CN" altLang="en-US"/>
              <a:t>公众幸福指数，和机器学习构建的幸福指数进行比较，验证了方法的合理性</a:t>
            </a:r>
            <a:endParaRPr lang="zh-CN" altLang="en-US"/>
          </a:p>
        </p:txBody>
      </p:sp>
      <p:pic>
        <p:nvPicPr>
          <p:cNvPr id="4" name="图片 3"/>
          <p:cNvPicPr>
            <a:picLocks noChangeAspect="1"/>
          </p:cNvPicPr>
          <p:nvPr/>
        </p:nvPicPr>
        <p:blipFill>
          <a:blip r:embed="rId1"/>
          <a:stretch>
            <a:fillRect/>
          </a:stretch>
        </p:blipFill>
        <p:spPr>
          <a:xfrm>
            <a:off x="1057910" y="3830320"/>
            <a:ext cx="4536440" cy="2268220"/>
          </a:xfrm>
          <a:prstGeom prst="rect">
            <a:avLst/>
          </a:prstGeom>
        </p:spPr>
      </p:pic>
      <p:sp>
        <p:nvSpPr>
          <p:cNvPr id="5" name="文本框 4"/>
          <p:cNvSpPr txBox="1"/>
          <p:nvPr/>
        </p:nvSpPr>
        <p:spPr>
          <a:xfrm>
            <a:off x="5701030" y="4446270"/>
            <a:ext cx="3265170" cy="645160"/>
          </a:xfrm>
          <a:prstGeom prst="rect">
            <a:avLst/>
          </a:prstGeom>
          <a:noFill/>
        </p:spPr>
        <p:txBody>
          <a:bodyPr wrap="square" rtlCol="0">
            <a:spAutoFit/>
          </a:bodyPr>
          <a:p>
            <a:r>
              <a:rPr lang="zh-CN" altLang="en-US"/>
              <a:t>红线：机器学习的判断</a:t>
            </a:r>
            <a:endParaRPr lang="zh-CN" altLang="en-US"/>
          </a:p>
          <a:p>
            <a:r>
              <a:rPr lang="zh-CN" altLang="en-US"/>
              <a:t>蓝线：社会调查的判断</a:t>
            </a:r>
            <a:endParaRPr lang="zh-CN" altLang="en-US"/>
          </a:p>
        </p:txBody>
      </p:sp>
      <p:pic>
        <p:nvPicPr>
          <p:cNvPr id="6" name="图片 5"/>
          <p:cNvPicPr>
            <a:picLocks noChangeAspect="1"/>
          </p:cNvPicPr>
          <p:nvPr/>
        </p:nvPicPr>
        <p:blipFill>
          <a:blip r:embed="rId2"/>
          <a:stretch>
            <a:fillRect/>
          </a:stretch>
        </p:blipFill>
        <p:spPr>
          <a:xfrm>
            <a:off x="8060690" y="1933575"/>
            <a:ext cx="3916680" cy="1664970"/>
          </a:xfrm>
          <a:prstGeom prst="rect">
            <a:avLst/>
          </a:prstGeom>
        </p:spPr>
      </p:pic>
      <p:sp>
        <p:nvSpPr>
          <p:cNvPr id="7" name="文本框 6"/>
          <p:cNvSpPr txBox="1"/>
          <p:nvPr/>
        </p:nvSpPr>
        <p:spPr>
          <a:xfrm>
            <a:off x="16510" y="6308725"/>
            <a:ext cx="11391265" cy="583565"/>
          </a:xfrm>
          <a:prstGeom prst="rect">
            <a:avLst/>
          </a:prstGeom>
          <a:noFill/>
        </p:spPr>
        <p:txBody>
          <a:bodyPr wrap="square" rtlCol="0">
            <a:spAutoFit/>
          </a:bodyPr>
          <a:p>
            <a:r>
              <a:rPr lang="zh-CN" altLang="en-US" sz="1600"/>
              <a:t>图源：http://mt.sohu.com/20171102/n521316365.shtml；Hills Thomas T et al. Historical analysis of national subjective wellbeing using millions of digitized books.[J]. Nature human behaviour, 2019, 3(12) : 1271-1275.</a:t>
            </a:r>
            <a:endParaRPr lang="zh-CN" altLang="en-US" sz="1600"/>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087327" y="1623209"/>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charset="-122"/>
                <a:ea typeface="微软雅黑" panose="020B0503020204020204" charset="-122"/>
                <a:sym typeface="+mn-ea"/>
              </a:rPr>
              <a:t>集成算法概述</a:t>
            </a:r>
            <a:endParaRPr lang="zh-CN" altLang="en-US" sz="2800" dirty="0">
              <a:solidFill>
                <a:schemeClr val="tx1"/>
              </a:solidFill>
              <a:latin typeface="微软雅黑" panose="020B0503020204020204" charset="-122"/>
              <a:ea typeface="微软雅黑" panose="020B0503020204020204" charset="-122"/>
            </a:endParaRPr>
          </a:p>
        </p:txBody>
      </p:sp>
      <p:sp>
        <p:nvSpPr>
          <p:cNvPr id="3" name="圆角矩形 2"/>
          <p:cNvSpPr/>
          <p:nvPr/>
        </p:nvSpPr>
        <p:spPr>
          <a:xfrm>
            <a:off x="3087328" y="2740009"/>
            <a:ext cx="5909187" cy="769711"/>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smtClean="0">
                <a:solidFill>
                  <a:schemeClr val="tx1"/>
                </a:solidFill>
                <a:latin typeface="微软雅黑" panose="020B0503020204020204" charset="-122"/>
                <a:ea typeface="微软雅黑" panose="020B0503020204020204" charset="-122"/>
                <a:sym typeface="+mn-ea"/>
              </a:rPr>
              <a:t>随机森林</a:t>
            </a:r>
            <a:endParaRPr lang="zh-CN" altLang="en-US" sz="2800" dirty="0">
              <a:solidFill>
                <a:schemeClr val="tx1"/>
              </a:solidFill>
              <a:latin typeface="微软雅黑" panose="020B0503020204020204" charset="-122"/>
              <a:ea typeface="微软雅黑" panose="020B0503020204020204" charset="-122"/>
            </a:endParaRPr>
          </a:p>
        </p:txBody>
      </p:sp>
      <p:sp>
        <p:nvSpPr>
          <p:cNvPr id="4" name="圆角矩形 3"/>
          <p:cNvSpPr/>
          <p:nvPr/>
        </p:nvSpPr>
        <p:spPr>
          <a:xfrm>
            <a:off x="3087328" y="3858616"/>
            <a:ext cx="5909187" cy="769711"/>
          </a:xfrm>
          <a:prstGeom prst="roundRect">
            <a:avLst/>
          </a:prstGeom>
          <a:solidFill>
            <a:schemeClr val="accent2">
              <a:lumMod val="60000"/>
              <a:lumOff val="40000"/>
            </a:schemeClr>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smtClean="0">
                <a:solidFill>
                  <a:schemeClr val="tx1"/>
                </a:solidFill>
                <a:latin typeface="微软雅黑" panose="020B0503020204020204" charset="-122"/>
                <a:ea typeface="微软雅黑" panose="020B0503020204020204" charset="-122"/>
                <a:sym typeface="+mn-ea"/>
              </a:rPr>
              <a:t>GBDT</a:t>
            </a:r>
            <a:endParaRPr lang="zh-CN" altLang="en-US" sz="2800" dirty="0">
              <a:solidFill>
                <a:schemeClr val="tx1"/>
              </a:solidFill>
              <a:latin typeface="微软雅黑" panose="020B0503020204020204" charset="-122"/>
              <a:ea typeface="微软雅黑" panose="020B0503020204020204" charset="-122"/>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787775" y="3040380"/>
            <a:ext cx="4615815" cy="2613025"/>
          </a:xfrm>
          <a:prstGeom prst="rect">
            <a:avLst/>
          </a:prstGeom>
        </p:spPr>
      </p:pic>
      <p:sp>
        <p:nvSpPr>
          <p:cNvPr id="4" name="标题 3"/>
          <p:cNvSpPr>
            <a:spLocks noGrp="1"/>
          </p:cNvSpPr>
          <p:nvPr>
            <p:ph type="title"/>
          </p:nvPr>
        </p:nvSpPr>
        <p:spPr/>
        <p:txBody>
          <a:bodyPr/>
          <a:p>
            <a:r>
              <a:rPr lang="zh-CN" altLang="en-US"/>
              <a:t>社保医保骗保！</a:t>
            </a:r>
            <a:endParaRPr lang="zh-CN" altLang="en-US"/>
          </a:p>
        </p:txBody>
      </p:sp>
      <p:sp>
        <p:nvSpPr>
          <p:cNvPr id="5" name="内容占位符 4"/>
          <p:cNvSpPr>
            <a:spLocks noGrp="1"/>
          </p:cNvSpPr>
          <p:nvPr>
            <p:ph idx="1"/>
          </p:nvPr>
        </p:nvSpPr>
        <p:spPr/>
        <p:txBody>
          <a:bodyPr>
            <a:normAutofit lnSpcReduction="10000"/>
          </a:bodyPr>
          <a:p>
            <a:r>
              <a:rPr lang="en-US" altLang="zh-CN"/>
              <a:t>“2012年审计署第34号公告显示，2011年，三百余个医疗机构通过虚假发票、虚假病例、挂床住院、滥开药物、虚报人数等手段</a:t>
            </a:r>
            <a:r>
              <a:rPr lang="en-US" altLang="zh-CN" b="1"/>
              <a:t>套取医保资金2.87亿元</a:t>
            </a:r>
            <a:r>
              <a:rPr lang="en-US" altLang="zh-CN"/>
              <a:t>”</a:t>
            </a:r>
            <a:endParaRPr lang="en-US" altLang="zh-CN"/>
          </a:p>
          <a:p>
            <a:r>
              <a:rPr lang="en-US" altLang="zh-CN"/>
              <a:t>“其他养老保险</a:t>
            </a:r>
            <a:r>
              <a:rPr lang="zh-CN" altLang="en-US"/>
              <a:t>、</a:t>
            </a:r>
            <a:r>
              <a:rPr lang="en-US" altLang="zh-CN"/>
              <a:t>失业保险</a:t>
            </a:r>
            <a:r>
              <a:rPr lang="zh-CN" altLang="en-US"/>
              <a:t>、</a:t>
            </a:r>
            <a:r>
              <a:rPr lang="en-US" altLang="zh-CN"/>
              <a:t>工伤保险与生育保险等领域</a:t>
            </a:r>
            <a:r>
              <a:rPr lang="zh-CN" altLang="en-US"/>
              <a:t>，</a:t>
            </a:r>
            <a:r>
              <a:rPr lang="en-US" altLang="zh-CN"/>
              <a:t>则因为各种违规违法行为和社会保险经办机构审核不严格等造成社会保险基金流失</a:t>
            </a:r>
            <a:r>
              <a:rPr lang="en-US" altLang="zh-CN" b="1"/>
              <a:t>1.55亿元</a:t>
            </a:r>
            <a:r>
              <a:rPr lang="en-US" altLang="zh-CN"/>
              <a:t>左右 ”</a:t>
            </a:r>
            <a:endParaRPr lang="en-US" altLang="zh-CN"/>
          </a:p>
          <a:p>
            <a:endParaRPr lang="en-US" altLang="zh-CN"/>
          </a:p>
          <a:p>
            <a:pPr marL="0" indent="0">
              <a:buNone/>
            </a:pPr>
            <a:endParaRPr lang="zh-CN" altLang="en-US"/>
          </a:p>
        </p:txBody>
      </p:sp>
      <p:sp>
        <p:nvSpPr>
          <p:cNvPr id="2" name="文本框 1"/>
          <p:cNvSpPr txBox="1"/>
          <p:nvPr/>
        </p:nvSpPr>
        <p:spPr>
          <a:xfrm>
            <a:off x="104140" y="6544945"/>
            <a:ext cx="6649085" cy="368300"/>
          </a:xfrm>
          <a:prstGeom prst="rect">
            <a:avLst/>
          </a:prstGeom>
          <a:noFill/>
        </p:spPr>
        <p:txBody>
          <a:bodyPr wrap="square" rtlCol="0">
            <a:spAutoFit/>
          </a:bodyPr>
          <a:p>
            <a:r>
              <a:rPr lang="zh-CN" altLang="en-US"/>
              <a:t>图源：</a:t>
            </a:r>
            <a:r>
              <a:rPr lang="zh-CN" altLang="en-US"/>
              <a:t>https://www.sohu.com/a/121644903_131131</a:t>
            </a:r>
            <a:endParaRPr lang="zh-CN" altLang="en-US"/>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大笔保险费就这样流入不法分子的口袋</a:t>
            </a:r>
            <a:r>
              <a:rPr lang="en-US" altLang="zh-CN"/>
              <a:t>...</a:t>
            </a:r>
            <a:endParaRPr lang="en-US" altLang="zh-CN"/>
          </a:p>
        </p:txBody>
      </p:sp>
      <p:sp>
        <p:nvSpPr>
          <p:cNvPr id="3" name="内容占位符 2"/>
          <p:cNvSpPr>
            <a:spLocks noGrp="1"/>
          </p:cNvSpPr>
          <p:nvPr>
            <p:ph idx="1"/>
          </p:nvPr>
        </p:nvSpPr>
        <p:spPr/>
        <p:txBody>
          <a:bodyPr/>
          <a:p>
            <a:r>
              <a:rPr lang="zh-CN" altLang="en-US"/>
              <a:t>不仅是浪费了国家的资源，更是破坏了整个</a:t>
            </a:r>
            <a:r>
              <a:rPr lang="zh-CN" altLang="en-US"/>
              <a:t>社会保障系统！</a:t>
            </a:r>
            <a:endParaRPr lang="zh-CN" altLang="en-US"/>
          </a:p>
          <a:p>
            <a:r>
              <a:rPr lang="zh-CN" altLang="en-US">
                <a:sym typeface="+mn-ea"/>
              </a:rPr>
              <a:t>因此，有效的</a:t>
            </a:r>
            <a:r>
              <a:rPr lang="zh-CN" altLang="en-US" b="1">
                <a:sym typeface="+mn-ea"/>
              </a:rPr>
              <a:t>防欺诈</a:t>
            </a:r>
            <a:r>
              <a:rPr lang="zh-CN" altLang="en-US">
                <a:sym typeface="+mn-ea"/>
              </a:rPr>
              <a:t>手段对于维护社会保险系统具有重要意义。</a:t>
            </a:r>
            <a:endParaRPr lang="zh-CN" altLang="en-US">
              <a:sym typeface="+mn-ea"/>
            </a:endParaRPr>
          </a:p>
          <a:p>
            <a:endParaRPr lang="zh-CN" altLang="en-US">
              <a:sym typeface="+mn-ea"/>
            </a:endParaRPr>
          </a:p>
          <a:p>
            <a:endParaRPr lang="zh-CN" altLang="en-US">
              <a:sym typeface="+mn-ea"/>
            </a:endParaRPr>
          </a:p>
          <a:p>
            <a:endParaRPr lang="zh-CN" altLang="en-US">
              <a:sym typeface="+mn-ea"/>
            </a:endParaRPr>
          </a:p>
          <a:p>
            <a:r>
              <a:rPr lang="zh-CN" altLang="en-US">
                <a:sym typeface="+mn-ea"/>
              </a:rPr>
              <a:t>而防欺诈本质也可以看作</a:t>
            </a:r>
            <a:r>
              <a:rPr lang="zh-CN" altLang="en-US" b="1">
                <a:sym typeface="+mn-ea"/>
              </a:rPr>
              <a:t>识别问题</a:t>
            </a:r>
            <a:r>
              <a:rPr lang="zh-CN" altLang="en-US">
                <a:sym typeface="+mn-ea"/>
              </a:rPr>
              <a:t>：</a:t>
            </a:r>
            <a:r>
              <a:rPr lang="zh-CN" altLang="en-US">
                <a:sym typeface="+mn-ea"/>
              </a:rPr>
              <a:t>如何识别</a:t>
            </a:r>
            <a:r>
              <a:rPr lang="en-US" altLang="zh-CN">
                <a:sym typeface="+mn-ea"/>
              </a:rPr>
              <a:t>“</a:t>
            </a:r>
            <a:r>
              <a:rPr lang="zh-CN" altLang="en-US">
                <a:sym typeface="+mn-ea"/>
              </a:rPr>
              <a:t>骗保者</a:t>
            </a:r>
            <a:r>
              <a:rPr lang="en-US" altLang="zh-CN">
                <a:sym typeface="+mn-ea"/>
              </a:rPr>
              <a:t>”</a:t>
            </a:r>
            <a:r>
              <a:rPr lang="zh-CN" altLang="en-US">
                <a:sym typeface="+mn-ea"/>
              </a:rPr>
              <a:t>？</a:t>
            </a:r>
            <a:endParaRPr lang="zh-CN" altLang="en-US">
              <a:sym typeface="+mn-ea"/>
            </a:endParaRPr>
          </a:p>
          <a:p>
            <a:pPr marL="0" indent="0">
              <a:buNone/>
            </a:pPr>
            <a:r>
              <a:rPr lang="zh-CN" altLang="en-US">
                <a:sym typeface="+mn-ea"/>
              </a:rPr>
              <a:t>不法分子肯定不会把</a:t>
            </a:r>
            <a:r>
              <a:rPr lang="en-US" altLang="zh-CN">
                <a:sym typeface="+mn-ea"/>
              </a:rPr>
              <a:t>“</a:t>
            </a:r>
            <a:r>
              <a:rPr lang="zh-CN" altLang="en-US">
                <a:sym typeface="+mn-ea"/>
              </a:rPr>
              <a:t>我要骗保</a:t>
            </a:r>
            <a:r>
              <a:rPr lang="en-US" altLang="zh-CN">
                <a:sym typeface="+mn-ea"/>
              </a:rPr>
              <a:t>”</a:t>
            </a:r>
            <a:r>
              <a:rPr lang="zh-CN" altLang="en-US">
                <a:sym typeface="+mn-ea"/>
              </a:rPr>
              <a:t>写在脸上，但叵测的居心总有蛛丝马迹</a:t>
            </a:r>
            <a:r>
              <a:rPr lang="en-US" altLang="zh-CN">
                <a:sym typeface="+mn-ea"/>
              </a:rPr>
              <a:t>——</a:t>
            </a:r>
            <a:endParaRPr lang="en-US" altLang="zh-CN">
              <a:sym typeface="+mn-ea"/>
            </a:endParaRPr>
          </a:p>
          <a:p>
            <a:pPr marL="0" indent="0">
              <a:buNone/>
            </a:pPr>
            <a:r>
              <a:rPr lang="zh-CN" altLang="en-US">
                <a:sym typeface="+mn-ea"/>
              </a:rPr>
              <a:t>医疗保险信息系统保留了海量的数据（投保人基本信息、诊疗处方与处置信息、医疗费用明细、报销信息等），如果能通过这些痕迹数据进行</a:t>
            </a:r>
            <a:r>
              <a:rPr lang="en-US" altLang="zh-CN">
                <a:sym typeface="+mn-ea"/>
              </a:rPr>
              <a:t>“</a:t>
            </a:r>
            <a:r>
              <a:rPr lang="zh-CN" altLang="en-US">
                <a:sym typeface="+mn-ea"/>
              </a:rPr>
              <a:t>骗保者</a:t>
            </a:r>
            <a:r>
              <a:rPr lang="en-US" altLang="zh-CN">
                <a:sym typeface="+mn-ea"/>
              </a:rPr>
              <a:t>”</a:t>
            </a:r>
            <a:r>
              <a:rPr lang="zh-CN" altLang="en-US">
                <a:sym typeface="+mn-ea"/>
              </a:rPr>
              <a:t>的识别，那不法分子就无处遁形</a:t>
            </a:r>
            <a:r>
              <a:rPr lang="zh-CN" altLang="en-US">
                <a:sym typeface="+mn-ea"/>
              </a:rPr>
              <a:t>！</a:t>
            </a:r>
            <a:endParaRPr lang="zh-CN" altLang="en-US">
              <a:sym typeface="+mn-ea"/>
            </a:endParaRPr>
          </a:p>
        </p:txBody>
      </p:sp>
      <p:pic>
        <p:nvPicPr>
          <p:cNvPr id="4" name="图片 3"/>
          <p:cNvPicPr>
            <a:picLocks noChangeAspect="1"/>
          </p:cNvPicPr>
          <p:nvPr/>
        </p:nvPicPr>
        <p:blipFill>
          <a:blip r:embed="rId1"/>
          <a:stretch>
            <a:fillRect/>
          </a:stretch>
        </p:blipFill>
        <p:spPr>
          <a:xfrm>
            <a:off x="7272655" y="1412875"/>
            <a:ext cx="4022090" cy="2312670"/>
          </a:xfrm>
          <a:prstGeom prst="rect">
            <a:avLst/>
          </a:prstGeom>
        </p:spPr>
      </p:pic>
      <p:sp>
        <p:nvSpPr>
          <p:cNvPr id="5" name="文本框 4"/>
          <p:cNvSpPr txBox="1"/>
          <p:nvPr/>
        </p:nvSpPr>
        <p:spPr>
          <a:xfrm>
            <a:off x="312420" y="6518910"/>
            <a:ext cx="5229225" cy="368300"/>
          </a:xfrm>
          <a:prstGeom prst="rect">
            <a:avLst/>
          </a:prstGeom>
          <a:noFill/>
        </p:spPr>
        <p:txBody>
          <a:bodyPr wrap="square" rtlCol="0">
            <a:spAutoFit/>
          </a:bodyPr>
          <a:p>
            <a:r>
              <a:rPr lang="zh-CN" altLang="en-US"/>
              <a:t>图源：百度百科</a:t>
            </a:r>
            <a:endParaRPr lang="zh-CN" altLang="en-US"/>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3375419" y="2187618"/>
            <a:ext cx="5439892" cy="1061634"/>
          </a:xfrm>
        </p:spPr>
        <p:txBody>
          <a:bodyPr/>
          <a:p>
            <a:r>
              <a:rPr lang="zh-CN" altLang="en-US"/>
              <a:t>如何识别？</a:t>
            </a:r>
            <a:endParaRPr lang="zh-CN" altLang="en-US"/>
          </a:p>
        </p:txBody>
      </p:sp>
      <p:sp>
        <p:nvSpPr>
          <p:cNvPr id="5" name="文本占位符 4"/>
          <p:cNvSpPr>
            <a:spLocks noGrp="1"/>
          </p:cNvSpPr>
          <p:nvPr>
            <p:ph type="body" idx="1"/>
          </p:nvPr>
        </p:nvSpPr>
        <p:spPr>
          <a:xfrm>
            <a:off x="3375660" y="3463925"/>
            <a:ext cx="5440045" cy="1745615"/>
          </a:xfrm>
        </p:spPr>
        <p:txBody>
          <a:bodyPr>
            <a:normAutofit fontScale="80000"/>
          </a:bodyPr>
          <a:p>
            <a:pPr algn="l"/>
            <a:r>
              <a:rPr lang="zh-CN" altLang="en-US"/>
              <a:t>首先，大家</a:t>
            </a:r>
            <a:r>
              <a:rPr lang="zh-CN" altLang="en-US"/>
              <a:t>肯定会想到之前讲的</a:t>
            </a:r>
            <a:r>
              <a:rPr lang="en-US" altLang="zh-CN"/>
              <a:t>“</a:t>
            </a:r>
            <a:r>
              <a:rPr lang="zh-CN" altLang="en-US"/>
              <a:t>随机森林</a:t>
            </a:r>
            <a:r>
              <a:rPr lang="en-US" altLang="zh-CN"/>
              <a:t>”</a:t>
            </a:r>
            <a:endParaRPr lang="zh-CN" altLang="en-US"/>
          </a:p>
          <a:p>
            <a:pPr algn="l"/>
            <a:r>
              <a:rPr lang="zh-CN" altLang="en-US"/>
              <a:t>但接下来，我们还将介绍一个新的算法</a:t>
            </a:r>
            <a:r>
              <a:rPr lang="en-US" altLang="zh-CN"/>
              <a:t>——</a:t>
            </a:r>
            <a:endParaRPr lang="en-US" altLang="zh-CN"/>
          </a:p>
          <a:p>
            <a:pPr algn="ctr"/>
            <a:r>
              <a:rPr lang="en-US" altLang="zh-CN" b="1"/>
              <a:t>GBDT</a:t>
            </a:r>
            <a:endParaRPr lang="en-US" altLang="zh-CN" b="1"/>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已经有了随机森林，为什么还</a:t>
            </a:r>
            <a:r>
              <a:rPr lang="zh-CN" altLang="en-US"/>
              <a:t>要</a:t>
            </a:r>
            <a:r>
              <a:rPr lang="en-US" altLang="zh-CN"/>
              <a:t>GBDT</a:t>
            </a:r>
            <a:r>
              <a:rPr lang="zh-CN" altLang="en-US"/>
              <a:t>？</a:t>
            </a:r>
            <a:endParaRPr lang="zh-CN" altLang="en-US"/>
          </a:p>
        </p:txBody>
      </p:sp>
      <p:sp>
        <p:nvSpPr>
          <p:cNvPr id="5" name="内容占位符 4"/>
          <p:cNvSpPr>
            <a:spLocks noGrp="1"/>
          </p:cNvSpPr>
          <p:nvPr>
            <p:ph idx="1"/>
          </p:nvPr>
        </p:nvSpPr>
        <p:spPr/>
        <p:txBody>
          <a:bodyPr/>
          <a:p>
            <a:r>
              <a:rPr lang="zh-CN" altLang="en-US"/>
              <a:t>说到识别问题，我们当然会想到之前的随机森林算法，为什么还要引入</a:t>
            </a:r>
            <a:r>
              <a:rPr lang="en-US" altLang="zh-CN"/>
              <a:t>GBDT</a:t>
            </a:r>
            <a:r>
              <a:rPr lang="zh-CN" altLang="en-US"/>
              <a:t>算法呢？</a:t>
            </a:r>
            <a:endParaRPr lang="zh-CN" altLang="en-US"/>
          </a:p>
          <a:p>
            <a:r>
              <a:rPr lang="zh-CN" altLang="en-US"/>
              <a:t>当然是因为，在有的情况下，</a:t>
            </a:r>
            <a:r>
              <a:rPr lang="en-US" altLang="zh-CN"/>
              <a:t>GBDT</a:t>
            </a:r>
            <a:r>
              <a:rPr lang="zh-CN" altLang="en-US"/>
              <a:t>的效果更好。</a:t>
            </a:r>
            <a:endParaRPr lang="zh-CN" altLang="en-US"/>
          </a:p>
          <a:p>
            <a:r>
              <a:rPr lang="zh-CN" altLang="en-US"/>
              <a:t>二者同为基于决策树的集成学习，但却各有所长，这是因为二者的聚合方式不同：随机森林是</a:t>
            </a:r>
            <a:r>
              <a:rPr lang="en-US" altLang="zh-CN"/>
              <a:t>bagging</a:t>
            </a:r>
            <a:r>
              <a:rPr lang="zh-CN" altLang="en-US"/>
              <a:t>，而</a:t>
            </a:r>
            <a:r>
              <a:rPr lang="en-US" altLang="zh-CN"/>
              <a:t>GBDT</a:t>
            </a:r>
            <a:r>
              <a:rPr lang="zh-CN" altLang="en-US"/>
              <a:t>是</a:t>
            </a:r>
            <a:r>
              <a:rPr lang="en-US" altLang="zh-CN"/>
              <a:t>boosting</a:t>
            </a:r>
            <a:r>
              <a:rPr lang="zh-CN" altLang="en-US"/>
              <a:t>。粗略地说，</a:t>
            </a:r>
            <a:r>
              <a:rPr lang="en-US" altLang="zh-CN"/>
              <a:t>bagging</a:t>
            </a:r>
            <a:r>
              <a:rPr lang="zh-CN" altLang="en-US"/>
              <a:t>主要目的是使集成模型的</a:t>
            </a:r>
            <a:r>
              <a:rPr lang="zh-CN" altLang="en-US" b="1"/>
              <a:t>方差</a:t>
            </a:r>
            <a:r>
              <a:rPr lang="zh-CN" altLang="en-US"/>
              <a:t>小于单个弱分类器（</a:t>
            </a:r>
            <a:r>
              <a:rPr lang="en-US" altLang="zh-CN"/>
              <a:t>e.g.</a:t>
            </a:r>
            <a:r>
              <a:rPr lang="zh-CN" altLang="en-US"/>
              <a:t>单棵树）；</a:t>
            </a:r>
            <a:r>
              <a:rPr lang="en-US" altLang="zh-CN"/>
              <a:t>boosting</a:t>
            </a:r>
            <a:r>
              <a:rPr lang="zh-CN" altLang="en-US"/>
              <a:t>的主要目的是使集成模型的</a:t>
            </a:r>
            <a:r>
              <a:rPr lang="zh-CN" altLang="en-US" b="1"/>
              <a:t>偏差</a:t>
            </a:r>
            <a:r>
              <a:rPr lang="zh-CN" altLang="en-US"/>
              <a:t>小于单个弱分类器（即追求更稳定还是更精确的区别</a:t>
            </a:r>
            <a:r>
              <a:rPr lang="zh-CN" altLang="en-US"/>
              <a:t>）</a:t>
            </a:r>
            <a:endParaRPr lang="zh-CN" altLang="en-US"/>
          </a:p>
          <a:p>
            <a:r>
              <a:rPr lang="zh-CN" altLang="en-US"/>
              <a:t>选择聚合方法的</a:t>
            </a:r>
            <a:r>
              <a:rPr lang="zh-CN" altLang="en-US" b="1"/>
              <a:t>一般思想</a:t>
            </a:r>
            <a:r>
              <a:rPr lang="zh-CN" altLang="en-US"/>
              <a:t>：如果单个弱分类器是低偏差高方差，则倾向于选择减小方差的聚合方法（</a:t>
            </a:r>
            <a:r>
              <a:rPr lang="en-US" altLang="zh-CN"/>
              <a:t>bagging</a:t>
            </a:r>
            <a:r>
              <a:rPr lang="zh-CN" altLang="en-US"/>
              <a:t>）；如果单个弱分类器是低方差高偏差的基础模型，则倾向于减小偏偏差的聚合方法（</a:t>
            </a:r>
            <a:r>
              <a:rPr lang="en-US" altLang="zh-CN"/>
              <a:t>boosting</a:t>
            </a:r>
            <a:r>
              <a:rPr lang="zh-CN" altLang="en-US"/>
              <a:t>、</a:t>
            </a:r>
            <a:r>
              <a:rPr lang="en-US" altLang="zh-CN"/>
              <a:t>stacking</a:t>
            </a:r>
            <a:r>
              <a:rPr lang="zh-CN" altLang="en-US"/>
              <a:t>）</a:t>
            </a:r>
            <a:endParaRPr lang="zh-CN" altLang="en-US"/>
          </a:p>
          <a:p>
            <a:endParaRPr lang="zh-CN" altLang="en-US"/>
          </a:p>
          <a:p>
            <a:r>
              <a:rPr lang="zh-CN" altLang="en-US"/>
              <a:t>因此，在什么时候随机森林不好用了，要引入</a:t>
            </a:r>
            <a:r>
              <a:rPr lang="en-US" altLang="zh-CN"/>
              <a:t>GBDT</a:t>
            </a:r>
            <a:r>
              <a:rPr lang="zh-CN" altLang="en-US"/>
              <a:t>呢？</a:t>
            </a:r>
            <a:endParaRPr lang="zh-CN" altLang="en-US"/>
          </a:p>
          <a:p>
            <a:pPr marL="0" indent="0">
              <a:buNone/>
            </a:pPr>
            <a:r>
              <a:rPr lang="zh-CN" altLang="en-US"/>
              <a:t>答案是，在单棵树的结果本身</a:t>
            </a:r>
            <a:r>
              <a:rPr lang="zh-CN" altLang="en-US" b="1"/>
              <a:t>方差就不大，但偏差却较大</a:t>
            </a:r>
            <a:r>
              <a:rPr lang="zh-CN" altLang="en-US"/>
              <a:t>时，</a:t>
            </a:r>
            <a:r>
              <a:rPr lang="en-US" altLang="zh-CN"/>
              <a:t>GBDT</a:t>
            </a:r>
            <a:r>
              <a:rPr lang="zh-CN" altLang="en-US"/>
              <a:t>则可以使得结果的偏差降低。（</a:t>
            </a:r>
            <a:r>
              <a:rPr lang="en-US" altLang="zh-CN"/>
              <a:t>e.g.</a:t>
            </a:r>
            <a:r>
              <a:rPr lang="zh-CN" altLang="en-US"/>
              <a:t>只有几层的浅决策树</a:t>
            </a:r>
            <a:r>
              <a:rPr lang="zh-CN" altLang="en-US"/>
              <a:t>）</a:t>
            </a:r>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boosting</a:t>
            </a:r>
            <a:endParaRPr lang="en-US" altLang="zh-CN"/>
          </a:p>
        </p:txBody>
      </p:sp>
      <p:sp>
        <p:nvSpPr>
          <p:cNvPr id="3" name="内容占位符 2"/>
          <p:cNvSpPr>
            <a:spLocks noGrp="1"/>
          </p:cNvSpPr>
          <p:nvPr>
            <p:ph idx="1"/>
          </p:nvPr>
        </p:nvSpPr>
        <p:spPr/>
        <p:txBody>
          <a:bodyPr/>
          <a:p>
            <a:r>
              <a:rPr lang="zh-CN" altLang="en-US"/>
              <a:t>主要思想：和</a:t>
            </a:r>
            <a:r>
              <a:rPr lang="en-US" altLang="zh-CN"/>
              <a:t>bagging</a:t>
            </a:r>
            <a:r>
              <a:rPr lang="zh-CN" altLang="en-US"/>
              <a:t>不同，</a:t>
            </a:r>
            <a:r>
              <a:rPr lang="en-US" altLang="zh-CN"/>
              <a:t>boosting</a:t>
            </a:r>
            <a:r>
              <a:rPr lang="zh-CN" altLang="en-US"/>
              <a:t>是一个迭代聚合方法</a:t>
            </a:r>
            <a:r>
              <a:rPr lang="zh-CN" altLang="en-US"/>
              <a:t>，弱分类器不是相互独立的，它们有先后顺序，且后者是基于前者的，具体些说，是每次的新产生的弱分类器都更</a:t>
            </a:r>
            <a:r>
              <a:rPr lang="en-US" altLang="zh-CN"/>
              <a:t>“</a:t>
            </a:r>
            <a:r>
              <a:rPr lang="zh-CN" altLang="en-US"/>
              <a:t>看重</a:t>
            </a:r>
            <a:r>
              <a:rPr lang="en-US" altLang="zh-CN"/>
              <a:t>”</a:t>
            </a:r>
            <a:r>
              <a:rPr lang="zh-CN" altLang="en-US"/>
              <a:t>前一个分类器</a:t>
            </a:r>
            <a:r>
              <a:rPr lang="zh-CN" altLang="en-US" b="1"/>
              <a:t>分错的部分</a:t>
            </a:r>
            <a:r>
              <a:rPr lang="zh-CN" altLang="en-US"/>
              <a:t>。这样的</a:t>
            </a:r>
            <a:r>
              <a:rPr lang="en-US" altLang="zh-CN"/>
              <a:t>“</a:t>
            </a:r>
            <a:r>
              <a:rPr lang="zh-CN" altLang="en-US"/>
              <a:t>看重</a:t>
            </a:r>
            <a:r>
              <a:rPr lang="en-US" altLang="zh-CN"/>
              <a:t>”</a:t>
            </a:r>
            <a:r>
              <a:rPr lang="zh-CN" altLang="en-US"/>
              <a:t>是通过调整训练集中各个样本所占权重来实现的</a:t>
            </a:r>
            <a:r>
              <a:rPr lang="en-US" altLang="zh-CN"/>
              <a:t>——</a:t>
            </a:r>
            <a:r>
              <a:rPr lang="zh-CN" altLang="en-US"/>
              <a:t>分错的样本权重上升</a:t>
            </a:r>
            <a:r>
              <a:rPr lang="zh-CN" altLang="en-US"/>
              <a:t>，分对的样本权重下降。</a:t>
            </a:r>
            <a:endParaRPr lang="zh-CN" altLang="en-US"/>
          </a:p>
          <a:p>
            <a:r>
              <a:rPr lang="zh-CN" altLang="en-US"/>
              <a:t>所以可以理解成，</a:t>
            </a:r>
            <a:r>
              <a:rPr lang="en-US" altLang="zh-CN"/>
              <a:t>boosting</a:t>
            </a:r>
            <a:r>
              <a:rPr lang="zh-CN" altLang="en-US"/>
              <a:t>是一个不断查缺补漏</a:t>
            </a:r>
            <a:r>
              <a:rPr lang="zh-CN" altLang="en-US"/>
              <a:t>、不断精进的</a:t>
            </a:r>
            <a:r>
              <a:rPr lang="en-US" altLang="zh-CN"/>
              <a:t>“</a:t>
            </a:r>
            <a:r>
              <a:rPr lang="zh-CN" altLang="en-US"/>
              <a:t>完美主义</a:t>
            </a:r>
            <a:r>
              <a:rPr lang="en-US" altLang="zh-CN"/>
              <a:t>”</a:t>
            </a:r>
            <a:endParaRPr lang="en-US" altLang="zh-CN"/>
          </a:p>
          <a:p>
            <a:endParaRPr lang="en-US" altLang="zh-CN"/>
          </a:p>
          <a:p>
            <a:endParaRPr lang="en-US" altLang="zh-CN"/>
          </a:p>
          <a:p>
            <a:r>
              <a:rPr lang="zh-CN" altLang="en-US"/>
              <a:t>经典</a:t>
            </a:r>
            <a:r>
              <a:rPr lang="en-US" altLang="zh-CN"/>
              <a:t>boosting——AdaBoost</a:t>
            </a:r>
            <a:r>
              <a:rPr lang="zh-CN" altLang="en-US"/>
              <a:t>：</a:t>
            </a:r>
            <a:endParaRPr lang="en-US" altLang="zh-CN"/>
          </a:p>
          <a:p>
            <a:pPr marL="0" indent="0">
              <a:buNone/>
            </a:pPr>
            <a:r>
              <a:rPr lang="en-US" altLang="zh-CN"/>
              <a:t>初始化时</a:t>
            </a:r>
            <a:r>
              <a:rPr lang="zh-CN" altLang="en-US"/>
              <a:t>，</a:t>
            </a:r>
            <a:r>
              <a:rPr lang="en-US" altLang="zh-CN"/>
              <a:t>对每一个训练</a:t>
            </a:r>
            <a:r>
              <a:rPr lang="zh-CN" altLang="en-US"/>
              <a:t>样本</a:t>
            </a:r>
            <a:r>
              <a:rPr lang="en-US" altLang="zh-CN"/>
              <a:t>赋相等的权重1／n，然后用该算法对训练集训练m轮，每次训练后，对</a:t>
            </a:r>
            <a:r>
              <a:rPr lang="zh-CN" altLang="en-US"/>
              <a:t>分类</a:t>
            </a:r>
            <a:r>
              <a:rPr lang="en-US" altLang="zh-CN"/>
              <a:t>失败的</a:t>
            </a:r>
            <a:r>
              <a:rPr lang="zh-CN" altLang="en-US"/>
              <a:t>样本</a:t>
            </a:r>
            <a:r>
              <a:rPr lang="en-US" altLang="zh-CN"/>
              <a:t>赋以较大的权重，</a:t>
            </a:r>
            <a:r>
              <a:rPr lang="zh-CN" altLang="en-US"/>
              <a:t>于是</a:t>
            </a:r>
            <a:r>
              <a:rPr lang="en-US" altLang="zh-CN"/>
              <a:t>得到一个预测函数序列</a:t>
            </a:r>
            <a:r>
              <a:rPr lang="zh-CN" altLang="en-US"/>
              <a:t>（弱分类器列）</a:t>
            </a:r>
            <a:r>
              <a:rPr lang="en-US" altLang="zh-CN"/>
              <a:t>h1,h2...,hm</a:t>
            </a:r>
            <a:endParaRPr lang="zh-CN" altLang="en-US"/>
          </a:p>
          <a:p>
            <a:pPr marL="0" indent="0">
              <a:buNone/>
            </a:pPr>
            <a:r>
              <a:rPr lang="zh-CN" altLang="en-US"/>
              <a:t>在最终判别中，不同弱分类器也有不同</a:t>
            </a:r>
            <a:r>
              <a:rPr lang="en-US" altLang="zh-CN"/>
              <a:t>的权重，预测效果好的</a:t>
            </a:r>
            <a:r>
              <a:rPr lang="zh-CN" altLang="en-US"/>
              <a:t>弱分类器</a:t>
            </a:r>
            <a:r>
              <a:rPr lang="en-US" altLang="zh-CN"/>
              <a:t>权重较大，反之较小。最终的</a:t>
            </a:r>
            <a:r>
              <a:rPr lang="zh-CN" altLang="en-US"/>
              <a:t>模型</a:t>
            </a:r>
            <a:r>
              <a:rPr lang="en-US" altLang="zh-CN"/>
              <a:t>H对分类问题采用</a:t>
            </a:r>
            <a:r>
              <a:rPr lang="zh-CN" altLang="en-US"/>
              <a:t>的就是</a:t>
            </a:r>
            <a:r>
              <a:rPr lang="en-US" altLang="zh-CN" b="1"/>
              <a:t>有权重的投票方式</a:t>
            </a:r>
            <a:r>
              <a:rPr lang="en-US" altLang="zh-CN"/>
              <a:t>，对回归问题采用</a:t>
            </a:r>
            <a:r>
              <a:rPr lang="en-US" altLang="zh-CN" b="1"/>
              <a:t>加权平均</a:t>
            </a:r>
            <a:r>
              <a:rPr lang="en-US" altLang="zh-CN"/>
              <a:t>的方法对</a:t>
            </a:r>
            <a:r>
              <a:rPr lang="zh-CN" altLang="en-US"/>
              <a:t>测试集</a:t>
            </a:r>
            <a:r>
              <a:rPr lang="en-US" altLang="zh-CN"/>
              <a:t>进行判别</a:t>
            </a:r>
            <a:endParaRPr lang="en-US" altLang="zh-CN"/>
          </a:p>
          <a:p>
            <a:pPr marL="0" indent="0">
              <a:buNone/>
            </a:pPr>
            <a:endParaRPr lang="en-US" altLang="zh-CN"/>
          </a:p>
          <a:p>
            <a:pPr marL="0" indent="0">
              <a:buNone/>
            </a:pPr>
            <a:endParaRPr lang="en-US" altLang="zh-CN"/>
          </a:p>
          <a:p>
            <a:pPr marL="0" indent="0">
              <a:buNone/>
            </a:pPr>
            <a:endParaRPr lang="en-US" altLang="zh-CN"/>
          </a:p>
          <a:p>
            <a:pPr marL="0" indent="0">
              <a:buNone/>
            </a:pPr>
            <a:endParaRPr lang="en-US" altLang="zh-CN">
              <a:sym typeface="+mn-ea"/>
            </a:endParaRPr>
          </a:p>
        </p:txBody>
      </p:sp>
      <p:sp>
        <p:nvSpPr>
          <p:cNvPr id="4" name="文本框 3"/>
          <p:cNvSpPr txBox="1"/>
          <p:nvPr/>
        </p:nvSpPr>
        <p:spPr>
          <a:xfrm>
            <a:off x="120650" y="6520180"/>
            <a:ext cx="7832090" cy="460375"/>
          </a:xfrm>
          <a:prstGeom prst="rect">
            <a:avLst/>
          </a:prstGeom>
          <a:noFill/>
        </p:spPr>
        <p:txBody>
          <a:bodyPr wrap="square" rtlCol="0">
            <a:spAutoFit/>
          </a:bodyPr>
          <a:p>
            <a:r>
              <a:rPr lang="en-US" altLang="zh-CN" sz="1200">
                <a:sym typeface="+mn-ea"/>
              </a:rPr>
              <a:t>https://blog.csdn.net/u014114990/article/details/50948079</a:t>
            </a:r>
            <a:r>
              <a:rPr lang="en-US" altLang="zh-CN" sz="1200">
                <a:sym typeface="+mn-ea"/>
              </a:rPr>
              <a:t>「deep_learninger」</a:t>
            </a:r>
            <a:endParaRPr lang="en-US" altLang="zh-CN" sz="1200">
              <a:sym typeface="+mn-ea"/>
            </a:endParaRPr>
          </a:p>
          <a:p>
            <a:endParaRPr lang="en-US" altLang="zh-CN" sz="1200">
              <a:sym typeface="+mn-ea"/>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GBDT(Gradient Boosted Decision Trees)</a:t>
            </a:r>
            <a:endParaRPr lang="en-US" altLang="zh-CN"/>
          </a:p>
        </p:txBody>
      </p:sp>
      <p:sp>
        <p:nvSpPr>
          <p:cNvPr id="3" name="内容占位符 2"/>
          <p:cNvSpPr>
            <a:spLocks noGrp="1"/>
          </p:cNvSpPr>
          <p:nvPr>
            <p:ph idx="1"/>
          </p:nvPr>
        </p:nvSpPr>
        <p:spPr/>
        <p:txBody>
          <a:bodyPr/>
          <a:p>
            <a:r>
              <a:rPr lang="zh-CN" altLang="en-US"/>
              <a:t>且</a:t>
            </a:r>
            <a:r>
              <a:rPr lang="en-US" altLang="zh-CN"/>
              <a:t>GBDT</a:t>
            </a:r>
            <a:r>
              <a:rPr lang="zh-CN" altLang="en-US"/>
              <a:t>用的决策树一定是</a:t>
            </a:r>
            <a:r>
              <a:rPr lang="zh-CN" altLang="en-US" b="1"/>
              <a:t>回归树</a:t>
            </a:r>
            <a:r>
              <a:rPr lang="zh-CN" altLang="en-US"/>
              <a:t>，所以</a:t>
            </a:r>
            <a:r>
              <a:rPr lang="en-US" altLang="zh-CN"/>
              <a:t>GBDT</a:t>
            </a:r>
            <a:r>
              <a:rPr lang="zh-CN" altLang="en-US"/>
              <a:t>又名</a:t>
            </a:r>
            <a:r>
              <a:rPr lang="en-US" altLang="zh-CN"/>
              <a:t>GBRT</a:t>
            </a:r>
            <a:r>
              <a:rPr lang="zh-CN" altLang="en-US"/>
              <a:t>（</a:t>
            </a:r>
            <a:r>
              <a:rPr lang="en-US" altLang="zh-CN"/>
              <a:t>regression trees</a:t>
            </a:r>
            <a:r>
              <a:rPr lang="zh-CN" altLang="en-US"/>
              <a:t>）</a:t>
            </a:r>
            <a:endParaRPr lang="zh-CN" altLang="en-US"/>
          </a:p>
          <a:p>
            <a:r>
              <a:rPr lang="en-US" altLang="zh-CN">
                <a:sym typeface="+mn-ea"/>
              </a:rPr>
              <a:t>Gradient boosting</a:t>
            </a:r>
            <a:r>
              <a:rPr lang="zh-CN" altLang="en-US">
                <a:sym typeface="+mn-ea"/>
              </a:rPr>
              <a:t>（梯度提升）：和传统</a:t>
            </a:r>
            <a:r>
              <a:rPr lang="en-US" altLang="zh-CN">
                <a:sym typeface="+mn-ea"/>
              </a:rPr>
              <a:t>boost</a:t>
            </a:r>
            <a:r>
              <a:rPr lang="zh-CN" altLang="en-US">
                <a:sym typeface="+mn-ea"/>
              </a:rPr>
              <a:t>（</a:t>
            </a:r>
            <a:r>
              <a:rPr lang="en-US" altLang="zh-CN">
                <a:sym typeface="+mn-ea"/>
              </a:rPr>
              <a:t>AdaBoost</a:t>
            </a:r>
            <a:r>
              <a:rPr lang="zh-CN" altLang="en-US">
                <a:sym typeface="+mn-ea"/>
              </a:rPr>
              <a:t>）不同之处在于，它</a:t>
            </a:r>
            <a:r>
              <a:rPr lang="en-US" altLang="zh-CN">
                <a:sym typeface="+mn-ea"/>
              </a:rPr>
              <a:t>“</a:t>
            </a:r>
            <a:r>
              <a:rPr lang="zh-CN" altLang="en-US">
                <a:sym typeface="+mn-ea"/>
              </a:rPr>
              <a:t>看重</a:t>
            </a:r>
            <a:r>
              <a:rPr lang="en-US" altLang="zh-CN">
                <a:sym typeface="+mn-ea"/>
              </a:rPr>
              <a:t>”</a:t>
            </a:r>
            <a:r>
              <a:rPr lang="zh-CN" altLang="en-US">
                <a:sym typeface="+mn-ea"/>
              </a:rPr>
              <a:t>分错样本的方式不是提高权重，而是为了减少上一次的残差，</a:t>
            </a:r>
            <a:r>
              <a:rPr lang="zh-CN" altLang="en-US">
                <a:sym typeface="+mn-ea"/>
              </a:rPr>
              <a:t>在残差减少的</a:t>
            </a:r>
            <a:r>
              <a:rPr lang="zh-CN" altLang="en-US" u="sng">
                <a:sym typeface="+mn-ea"/>
              </a:rPr>
              <a:t>梯度方向</a:t>
            </a:r>
            <a:r>
              <a:rPr lang="zh-CN" altLang="en-US">
                <a:sym typeface="+mn-ea"/>
              </a:rPr>
              <a:t>建立新的模型。</a:t>
            </a:r>
            <a:endParaRPr lang="zh-CN" altLang="en-US">
              <a:sym typeface="+mn-ea"/>
            </a:endParaRPr>
          </a:p>
          <a:p>
            <a:endParaRPr lang="zh-CN" altLang="en-US">
              <a:sym typeface="+mn-ea"/>
            </a:endParaRPr>
          </a:p>
          <a:p>
            <a:r>
              <a:rPr lang="en-US" altLang="zh-CN">
                <a:sym typeface="+mn-ea"/>
              </a:rPr>
              <a:t>GBDT</a:t>
            </a:r>
            <a:r>
              <a:rPr lang="zh-CN" altLang="en-US">
                <a:sym typeface="+mn-ea"/>
              </a:rPr>
              <a:t>是运用</a:t>
            </a:r>
            <a:r>
              <a:rPr lang="en-US" altLang="zh-CN">
                <a:sym typeface="+mn-ea"/>
              </a:rPr>
              <a:t>gradient boosting</a:t>
            </a:r>
            <a:r>
              <a:rPr lang="zh-CN" altLang="en-US">
                <a:sym typeface="+mn-ea"/>
              </a:rPr>
              <a:t>思想聚合决策树的集成算法，它</a:t>
            </a:r>
            <a:r>
              <a:rPr lang="zh-CN" altLang="en-US">
                <a:sym typeface="+mn-ea"/>
              </a:rPr>
              <a:t>的思想可以这样通俗理解：</a:t>
            </a:r>
            <a:endParaRPr lang="zh-CN" altLang="en-US">
              <a:sym typeface="+mn-ea"/>
            </a:endParaRPr>
          </a:p>
          <a:p>
            <a:pPr marL="0" indent="0">
              <a:buNone/>
            </a:pPr>
            <a:r>
              <a:rPr lang="zh-CN" altLang="en-US">
                <a:sym typeface="+mn-ea"/>
              </a:rPr>
              <a:t>真实年龄</a:t>
            </a:r>
            <a:r>
              <a:rPr lang="en-US" altLang="zh-CN">
                <a:sym typeface="+mn-ea"/>
              </a:rPr>
              <a:t>20</a:t>
            </a:r>
            <a:r>
              <a:rPr lang="zh-CN" altLang="en-US">
                <a:sym typeface="+mn-ea"/>
              </a:rPr>
              <a:t>岁，用</a:t>
            </a:r>
            <a:r>
              <a:rPr lang="en-US" altLang="zh-CN">
                <a:sym typeface="+mn-ea"/>
              </a:rPr>
              <a:t>15</a:t>
            </a:r>
            <a:r>
              <a:rPr lang="zh-CN" altLang="en-US">
                <a:sym typeface="+mn-ea"/>
              </a:rPr>
              <a:t>岁去拟合，有</a:t>
            </a:r>
            <a:r>
              <a:rPr lang="en-US" altLang="zh-CN">
                <a:sym typeface="+mn-ea"/>
              </a:rPr>
              <a:t>5</a:t>
            </a:r>
            <a:r>
              <a:rPr lang="zh-CN" altLang="en-US">
                <a:sym typeface="+mn-ea"/>
              </a:rPr>
              <a:t>岁的残差；对这</a:t>
            </a:r>
            <a:r>
              <a:rPr lang="en-US" altLang="zh-CN">
                <a:sym typeface="+mn-ea"/>
              </a:rPr>
              <a:t>5</a:t>
            </a:r>
            <a:r>
              <a:rPr lang="zh-CN" altLang="en-US">
                <a:sym typeface="+mn-ea"/>
              </a:rPr>
              <a:t>岁残差，用</a:t>
            </a:r>
            <a:r>
              <a:rPr lang="en-US" altLang="zh-CN">
                <a:sym typeface="+mn-ea"/>
              </a:rPr>
              <a:t>3</a:t>
            </a:r>
            <a:r>
              <a:rPr lang="zh-CN" altLang="en-US">
                <a:sym typeface="+mn-ea"/>
              </a:rPr>
              <a:t>岁去拟合，还有</a:t>
            </a:r>
            <a:r>
              <a:rPr lang="en-US" altLang="zh-CN">
                <a:sym typeface="+mn-ea"/>
              </a:rPr>
              <a:t>2</a:t>
            </a:r>
            <a:r>
              <a:rPr lang="zh-CN" altLang="en-US">
                <a:sym typeface="+mn-ea"/>
              </a:rPr>
              <a:t>岁的残差</a:t>
            </a:r>
            <a:r>
              <a:rPr lang="en-US" altLang="zh-CN">
                <a:sym typeface="+mn-ea"/>
              </a:rPr>
              <a:t>......</a:t>
            </a:r>
            <a:r>
              <a:rPr lang="zh-CN" altLang="en-US">
                <a:sym typeface="+mn-ea"/>
              </a:rPr>
              <a:t>最终的结果是一系列拟合值相加（</a:t>
            </a:r>
            <a:r>
              <a:rPr lang="en-US" altLang="zh-CN">
                <a:sym typeface="+mn-ea"/>
              </a:rPr>
              <a:t>e.g.15+3=18</a:t>
            </a:r>
            <a:r>
              <a:rPr lang="zh-CN" altLang="en-US">
                <a:sym typeface="+mn-ea"/>
              </a:rPr>
              <a:t>岁</a:t>
            </a:r>
            <a:r>
              <a:rPr lang="zh-CN" altLang="en-US">
                <a:sym typeface="+mn-ea"/>
              </a:rPr>
              <a:t>）</a:t>
            </a:r>
            <a:endParaRPr lang="zh-CN" altLang="en-US">
              <a:sym typeface="+mn-ea"/>
            </a:endParaRPr>
          </a:p>
          <a:p>
            <a:pPr marL="0" indent="0">
              <a:buNone/>
            </a:pPr>
            <a:endParaRPr lang="zh-CN" altLang="en-US"/>
          </a:p>
          <a:p>
            <a:endParaRPr lang="zh-CN" altLang="en-US"/>
          </a:p>
          <a:p>
            <a:pPr marL="0" indent="0">
              <a:buNone/>
            </a:pPr>
            <a:endParaRPr lang="zh-CN" altLang="en-US"/>
          </a:p>
          <a:p>
            <a:endParaRPr lang="zh-CN" altLang="en-US"/>
          </a:p>
          <a:p>
            <a:endParaRPr lang="zh-CN" altLang="en-US"/>
          </a:p>
        </p:txBody>
      </p:sp>
      <p:sp>
        <p:nvSpPr>
          <p:cNvPr id="5" name="文本框 4"/>
          <p:cNvSpPr txBox="1"/>
          <p:nvPr/>
        </p:nvSpPr>
        <p:spPr>
          <a:xfrm>
            <a:off x="61595" y="6519545"/>
            <a:ext cx="11769090" cy="306705"/>
          </a:xfrm>
          <a:prstGeom prst="rect">
            <a:avLst/>
          </a:prstGeom>
          <a:noFill/>
        </p:spPr>
        <p:txBody>
          <a:bodyPr wrap="square" rtlCol="0">
            <a:spAutoFit/>
          </a:bodyPr>
          <a:p>
            <a:r>
              <a:rPr lang="zh-CN" altLang="en-US" sz="1400"/>
              <a:t> </a:t>
            </a:r>
            <a:r>
              <a:rPr lang="zh-CN" altLang="en-US" sz="1400">
                <a:sym typeface="+mn-ea"/>
              </a:rPr>
              <a:t>https://www.zhihu.com/question/54332085/answer/296456299</a:t>
            </a:r>
            <a:endParaRPr lang="zh-CN" altLang="en-US" sz="140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举一个具体的例子：</a:t>
            </a:r>
            <a:endParaRPr lang="zh-CN" altLang="en-US">
              <a:solidFill>
                <a:schemeClr val="tx1">
                  <a:lumMod val="85000"/>
                  <a:lumOff val="15000"/>
                </a:schemeClr>
              </a:solidFill>
              <a:sym typeface="+mn-ea"/>
            </a:endParaRPr>
          </a:p>
        </p:txBody>
      </p:sp>
      <p:sp>
        <p:nvSpPr>
          <p:cNvPr id="3" name="内容占位符 2"/>
          <p:cNvSpPr>
            <a:spLocks noGrp="1"/>
          </p:cNvSpPr>
          <p:nvPr>
            <p:ph idx="1"/>
          </p:nvPr>
        </p:nvSpPr>
        <p:spPr/>
        <p:txBody>
          <a:bodyPr/>
          <a:p>
            <a:r>
              <a:rPr lang="zh-CN" altLang="en-US">
                <a:sym typeface="+mn-ea"/>
              </a:rPr>
              <a:t>有</a:t>
            </a:r>
            <a:r>
              <a:rPr lang="en-US" altLang="zh-CN">
                <a:sym typeface="+mn-ea"/>
              </a:rPr>
              <a:t>14</a:t>
            </a:r>
            <a:r>
              <a:rPr lang="zh-CN" altLang="en-US">
                <a:sym typeface="+mn-ea"/>
              </a:rPr>
              <a:t>、</a:t>
            </a:r>
            <a:r>
              <a:rPr lang="en-US" altLang="zh-CN">
                <a:sym typeface="+mn-ea"/>
              </a:rPr>
              <a:t>16</a:t>
            </a:r>
            <a:r>
              <a:rPr lang="zh-CN" altLang="en-US">
                <a:sym typeface="+mn-ea"/>
              </a:rPr>
              <a:t>、</a:t>
            </a:r>
            <a:r>
              <a:rPr lang="en-US" altLang="zh-CN">
                <a:sym typeface="+mn-ea"/>
              </a:rPr>
              <a:t>24</a:t>
            </a:r>
            <a:r>
              <a:rPr lang="zh-CN" altLang="en-US">
                <a:sym typeface="+mn-ea"/>
              </a:rPr>
              <a:t>、</a:t>
            </a:r>
            <a:r>
              <a:rPr lang="en-US" altLang="zh-CN">
                <a:sym typeface="+mn-ea"/>
              </a:rPr>
              <a:t>26</a:t>
            </a:r>
            <a:r>
              <a:rPr lang="zh-CN" altLang="en-US">
                <a:sym typeface="+mn-ea"/>
              </a:rPr>
              <a:t>岁的四个个体作为训练集，用</a:t>
            </a:r>
            <a:r>
              <a:rPr lang="en-US" altLang="zh-CN">
                <a:sym typeface="+mn-ea"/>
              </a:rPr>
              <a:t>GBDT</a:t>
            </a:r>
            <a:r>
              <a:rPr lang="zh-CN" altLang="en-US">
                <a:sym typeface="+mn-ea"/>
              </a:rPr>
              <a:t>思想，建立一个根据某些特征（如购物金额、在百度提问</a:t>
            </a:r>
            <a:r>
              <a:rPr lang="en-US" altLang="zh-CN">
                <a:sym typeface="+mn-ea"/>
              </a:rPr>
              <a:t>or</a:t>
            </a:r>
            <a:r>
              <a:rPr lang="zh-CN" altLang="en-US">
                <a:sym typeface="+mn-ea"/>
              </a:rPr>
              <a:t>回答等）进行年龄判断的模型。</a:t>
            </a:r>
            <a:r>
              <a:rPr lang="en-US" altLang="zh-CN">
                <a:sym typeface="+mn-ea"/>
              </a:rPr>
              <a:t>A</a:t>
            </a:r>
            <a:r>
              <a:rPr lang="zh-CN" altLang="en-US">
                <a:sym typeface="+mn-ea"/>
              </a:rPr>
              <a:t>、</a:t>
            </a:r>
            <a:r>
              <a:rPr lang="en-US" altLang="zh-CN">
                <a:sym typeface="+mn-ea"/>
              </a:rPr>
              <a:t>B</a:t>
            </a:r>
            <a:r>
              <a:rPr lang="zh-CN" altLang="en-US">
                <a:sym typeface="+mn-ea"/>
              </a:rPr>
              <a:t>、</a:t>
            </a:r>
            <a:r>
              <a:rPr lang="en-US" altLang="zh-CN">
                <a:sym typeface="+mn-ea"/>
              </a:rPr>
              <a:t>C</a:t>
            </a:r>
            <a:r>
              <a:rPr lang="zh-CN" altLang="en-US">
                <a:sym typeface="+mn-ea"/>
              </a:rPr>
              <a:t>、</a:t>
            </a:r>
            <a:r>
              <a:rPr lang="en-US" altLang="zh-CN">
                <a:sym typeface="+mn-ea"/>
              </a:rPr>
              <a:t>D</a:t>
            </a:r>
            <a:r>
              <a:rPr lang="zh-CN" altLang="en-US">
                <a:sym typeface="+mn-ea"/>
              </a:rPr>
              <a:t>分别为四个人年龄拟合的残差</a:t>
            </a:r>
            <a:endParaRPr lang="zh-CN" altLang="en-US">
              <a:solidFill>
                <a:schemeClr val="tx1">
                  <a:lumMod val="85000"/>
                  <a:lumOff val="15000"/>
                </a:schemeClr>
              </a:solidFill>
              <a:sym typeface="+mn-ea"/>
            </a:endParaRPr>
          </a:p>
          <a:p>
            <a:endParaRPr lang="zh-CN" altLang="en-US"/>
          </a:p>
        </p:txBody>
      </p:sp>
      <p:pic>
        <p:nvPicPr>
          <p:cNvPr id="4" name="图片 3"/>
          <p:cNvPicPr>
            <a:picLocks noChangeAspect="1"/>
          </p:cNvPicPr>
          <p:nvPr/>
        </p:nvPicPr>
        <p:blipFill>
          <a:blip r:embed="rId1"/>
          <a:srcRect t="11301"/>
          <a:stretch>
            <a:fillRect/>
          </a:stretch>
        </p:blipFill>
        <p:spPr>
          <a:xfrm>
            <a:off x="1908810" y="2346325"/>
            <a:ext cx="8076565" cy="2346325"/>
          </a:xfrm>
          <a:prstGeom prst="rect">
            <a:avLst/>
          </a:prstGeom>
        </p:spPr>
      </p:pic>
      <p:sp>
        <p:nvSpPr>
          <p:cNvPr id="6" name="文本框 5"/>
          <p:cNvSpPr txBox="1"/>
          <p:nvPr/>
        </p:nvSpPr>
        <p:spPr>
          <a:xfrm>
            <a:off x="753110" y="4915535"/>
            <a:ext cx="10685780" cy="829945"/>
          </a:xfrm>
          <a:prstGeom prst="rect">
            <a:avLst/>
          </a:prstGeom>
          <a:noFill/>
        </p:spPr>
        <p:txBody>
          <a:bodyPr wrap="square" rtlCol="0">
            <a:spAutoFit/>
          </a:bodyPr>
          <a:p>
            <a:r>
              <a:rPr lang="en-US" altLang="zh-CN" sz="1600">
                <a:solidFill>
                  <a:schemeClr val="tx1">
                    <a:lumMod val="85000"/>
                    <a:lumOff val="15000"/>
                  </a:schemeClr>
                </a:solidFill>
                <a:latin typeface="微软雅黑" panose="020B0503020204020204" charset="-122"/>
                <a:ea typeface="微软雅黑" panose="020B0503020204020204" charset="-122"/>
              </a:rPr>
              <a:t>Step1 </a:t>
            </a:r>
            <a:r>
              <a:rPr lang="zh-CN" altLang="en-US" sz="1600">
                <a:solidFill>
                  <a:schemeClr val="tx1">
                    <a:lumMod val="85000"/>
                    <a:lumOff val="15000"/>
                  </a:schemeClr>
                </a:solidFill>
                <a:latin typeface="微软雅黑" panose="020B0503020204020204" charset="-122"/>
                <a:ea typeface="微软雅黑" panose="020B0503020204020204" charset="-122"/>
              </a:rPr>
              <a:t>选取购物金额作为分裂特征，经过第一棵树的拟合，对于四个人模型预测的残差分别为-1,1,-1,1</a:t>
            </a:r>
            <a:endParaRPr lang="zh-CN" altLang="en-US" sz="1600">
              <a:solidFill>
                <a:schemeClr val="tx1">
                  <a:lumMod val="85000"/>
                  <a:lumOff val="15000"/>
                </a:schemeClr>
              </a:solidFill>
              <a:latin typeface="微软雅黑" panose="020B0503020204020204" charset="-122"/>
              <a:ea typeface="微软雅黑" panose="020B0503020204020204" charset="-122"/>
            </a:endParaRPr>
          </a:p>
          <a:p>
            <a:r>
              <a:rPr lang="en-US" altLang="zh-CN" sz="1600">
                <a:solidFill>
                  <a:schemeClr val="tx1">
                    <a:lumMod val="85000"/>
                    <a:lumOff val="15000"/>
                  </a:schemeClr>
                </a:solidFill>
                <a:latin typeface="微软雅黑" panose="020B0503020204020204" charset="-122"/>
                <a:ea typeface="微软雅黑" panose="020B0503020204020204" charset="-122"/>
              </a:rPr>
              <a:t>Step2 </a:t>
            </a:r>
            <a:r>
              <a:rPr lang="zh-CN" altLang="en-US" sz="1600">
                <a:solidFill>
                  <a:schemeClr val="tx1">
                    <a:lumMod val="85000"/>
                    <a:lumOff val="15000"/>
                  </a:schemeClr>
                </a:solidFill>
                <a:latin typeface="微软雅黑" panose="020B0503020204020204" charset="-122"/>
                <a:ea typeface="微软雅黑" panose="020B0503020204020204" charset="-122"/>
              </a:rPr>
              <a:t>根据GBDT的思想，下一棵树只需要对这四个残差进行进一步拟合，用“在百度提问还是回答”作为分裂特征，就可以精确地模拟残差，于是不再需要构造新的树</a:t>
            </a:r>
            <a:endParaRPr lang="zh-CN" altLang="en-US" sz="1600">
              <a:solidFill>
                <a:schemeClr val="tx1">
                  <a:lumMod val="85000"/>
                  <a:lumOff val="15000"/>
                </a:schemeClr>
              </a:solidFill>
              <a:latin typeface="微软雅黑" panose="020B0503020204020204" charset="-122"/>
              <a:ea typeface="微软雅黑" panose="020B0503020204020204" charset="-122"/>
            </a:endParaRPr>
          </a:p>
        </p:txBody>
      </p:sp>
      <p:sp>
        <p:nvSpPr>
          <p:cNvPr id="5" name="文本框 4"/>
          <p:cNvSpPr txBox="1"/>
          <p:nvPr/>
        </p:nvSpPr>
        <p:spPr>
          <a:xfrm>
            <a:off x="62230" y="6519545"/>
            <a:ext cx="11769090" cy="306705"/>
          </a:xfrm>
          <a:prstGeom prst="rect">
            <a:avLst/>
          </a:prstGeom>
          <a:noFill/>
        </p:spPr>
        <p:txBody>
          <a:bodyPr wrap="square" rtlCol="0">
            <a:spAutoFit/>
          </a:bodyPr>
          <a:p>
            <a:r>
              <a:rPr lang="zh-CN" altLang="en-US" sz="1400"/>
              <a:t> </a:t>
            </a:r>
            <a:r>
              <a:rPr lang="zh-CN" altLang="en-US" sz="1400">
                <a:sym typeface="+mn-ea"/>
              </a:rPr>
              <a:t>https://www.zhihu.com/question/54332085/answer/296456299</a:t>
            </a:r>
            <a:endParaRPr lang="zh-CN" altLang="en-US" sz="1400"/>
          </a:p>
        </p:txBody>
      </p:sp>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谢谢观赏</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预测和</a:t>
            </a:r>
            <a:r>
              <a:rPr lang="zh-CN" altLang="en-US"/>
              <a:t>因果识别</a:t>
            </a:r>
            <a:r>
              <a:rPr lang="en-US" altLang="zh-CN"/>
              <a:t>——</a:t>
            </a:r>
            <a:r>
              <a:rPr lang="zh-CN" altLang="en-US"/>
              <a:t>经济学中的机器学习</a:t>
            </a:r>
            <a:endParaRPr lang="zh-CN" altLang="en-US"/>
          </a:p>
        </p:txBody>
      </p:sp>
      <p:sp>
        <p:nvSpPr>
          <p:cNvPr id="3" name="内容占位符 2"/>
          <p:cNvSpPr>
            <a:spLocks noGrp="1"/>
          </p:cNvSpPr>
          <p:nvPr>
            <p:ph idx="1"/>
          </p:nvPr>
        </p:nvSpPr>
        <p:spPr>
          <a:xfrm>
            <a:off x="624205" y="1412875"/>
            <a:ext cx="8302625" cy="4895850"/>
          </a:xfrm>
        </p:spPr>
        <p:txBody>
          <a:bodyPr/>
          <a:p>
            <a:r>
              <a:rPr lang="zh-CN" altLang="en-US"/>
              <a:t>预测：</a:t>
            </a:r>
            <a:endParaRPr lang="zh-CN" altLang="en-US"/>
          </a:p>
          <a:p>
            <a:pPr marL="0" indent="0">
              <a:buNone/>
            </a:pPr>
            <a:r>
              <a:rPr lang="en-US" altLang="zh-CN"/>
              <a:t>2015</a:t>
            </a:r>
            <a:r>
              <a:rPr lang="zh-CN" altLang="en-US"/>
              <a:t>年，经济学家</a:t>
            </a:r>
            <a:r>
              <a:rPr lang="en-US" altLang="zh-CN"/>
              <a:t>Blumenstock</a:t>
            </a:r>
            <a:r>
              <a:rPr lang="zh-CN" altLang="en-US"/>
              <a:t>等人收集了</a:t>
            </a:r>
            <a:r>
              <a:rPr lang="en-US" altLang="zh-CN"/>
              <a:t>856</a:t>
            </a:r>
            <a:r>
              <a:rPr lang="zh-CN" altLang="en-US"/>
              <a:t>人的手机元数据（如：通话历史），利用机器学习中的</a:t>
            </a:r>
            <a:r>
              <a:rPr lang="en-US" altLang="zh-CN" b="1"/>
              <a:t>Elastic Net</a:t>
            </a:r>
            <a:r>
              <a:rPr lang="zh-CN" altLang="en-US" b="1"/>
              <a:t>（弹性网络）</a:t>
            </a:r>
            <a:r>
              <a:rPr lang="zh-CN" altLang="en-US"/>
              <a:t>技术，建立了描述手机数据和经济状况之间关系的模型，并且发现这个模型可以很好地预测发展中国家</a:t>
            </a:r>
            <a:r>
              <a:rPr lang="zh-CN" altLang="en-US"/>
              <a:t>财富的分布</a:t>
            </a:r>
            <a:endParaRPr lang="zh-CN" altLang="en-US"/>
          </a:p>
          <a:p>
            <a:pPr marL="0" indent="0">
              <a:buNone/>
            </a:pPr>
            <a:endParaRPr lang="zh-CN" altLang="en-US"/>
          </a:p>
          <a:p>
            <a:pPr marL="228600" lvl="0" indent="-228600">
              <a:buFont typeface="Arial" panose="020B0604020202020204" pitchFamily="34" charset="0"/>
              <a:buChar char="•"/>
            </a:pPr>
            <a:r>
              <a:rPr lang="zh-CN" altLang="en-US">
                <a:solidFill>
                  <a:schemeClr val="tx1">
                    <a:lumMod val="85000"/>
                    <a:lumOff val="15000"/>
                  </a:schemeClr>
                </a:solidFill>
              </a:rPr>
              <a:t>因果识别</a:t>
            </a:r>
            <a:endParaRPr lang="zh-CN" altLang="en-US">
              <a:solidFill>
                <a:schemeClr val="tx1">
                  <a:lumMod val="85000"/>
                  <a:lumOff val="15000"/>
                </a:schemeClr>
              </a:solidFill>
            </a:endParaRPr>
          </a:p>
          <a:p>
            <a:pPr marL="0" lvl="0" indent="0">
              <a:buFont typeface="Arial" panose="020B0604020202020204" pitchFamily="34" charset="0"/>
              <a:buNone/>
            </a:pPr>
            <a:r>
              <a:rPr lang="zh-CN" altLang="en-US">
                <a:solidFill>
                  <a:schemeClr val="tx1">
                    <a:lumMod val="85000"/>
                    <a:lumOff val="15000"/>
                  </a:schemeClr>
                </a:solidFill>
              </a:rPr>
              <a:t>经济学中大部分研究都是实证研究，而机器学习的很多算法都是黑箱算法，但随着技术的发展，机器学习在因果推论方面也有了相关的应用。</a:t>
            </a:r>
            <a:endParaRPr lang="zh-CN" altLang="en-US">
              <a:solidFill>
                <a:schemeClr val="tx1">
                  <a:lumMod val="85000"/>
                  <a:lumOff val="15000"/>
                </a:schemeClr>
              </a:solidFill>
            </a:endParaRPr>
          </a:p>
          <a:p>
            <a:pPr marL="0" lvl="0" indent="0">
              <a:buFont typeface="Arial" panose="020B0604020202020204" pitchFamily="34" charset="0"/>
              <a:buNone/>
            </a:pPr>
            <a:r>
              <a:rPr lang="en-US" altLang="zh-CN">
                <a:solidFill>
                  <a:schemeClr val="tx1">
                    <a:lumMod val="85000"/>
                    <a:lumOff val="15000"/>
                  </a:schemeClr>
                </a:solidFill>
              </a:rPr>
              <a:t>DID</a:t>
            </a:r>
            <a:r>
              <a:rPr lang="zh-CN" altLang="en-US">
                <a:solidFill>
                  <a:schemeClr val="tx1">
                    <a:lumMod val="85000"/>
                    <a:lumOff val="15000"/>
                  </a:schemeClr>
                </a:solidFill>
              </a:rPr>
              <a:t>（双重差分法）和机器学习结合进行因果识别就是前沿应用之一：芝加哥大学的学者Cicala在</a:t>
            </a:r>
            <a:r>
              <a:rPr lang="en-US" altLang="zh-CN">
                <a:solidFill>
                  <a:schemeClr val="tx1">
                    <a:lumMod val="85000"/>
                    <a:lumOff val="15000"/>
                  </a:schemeClr>
                </a:solidFill>
              </a:rPr>
              <a:t>2017</a:t>
            </a:r>
            <a:r>
              <a:rPr lang="zh-CN" altLang="en-US">
                <a:solidFill>
                  <a:schemeClr val="tx1">
                    <a:lumMod val="85000"/>
                    <a:lumOff val="15000"/>
                  </a:schemeClr>
                </a:solidFill>
              </a:rPr>
              <a:t>年，为了研究美国电网的一项措施调整（从国家计划发电到自动调整发电）所带来的的收益，因为燃料价格变动带来的异质性破坏了传统</a:t>
            </a:r>
            <a:r>
              <a:rPr lang="en-US" altLang="zh-CN">
                <a:solidFill>
                  <a:schemeClr val="tx1">
                    <a:lumMod val="85000"/>
                    <a:lumOff val="15000"/>
                  </a:schemeClr>
                </a:solidFill>
              </a:rPr>
              <a:t>DID</a:t>
            </a:r>
            <a:r>
              <a:rPr lang="zh-CN" altLang="en-US">
                <a:solidFill>
                  <a:schemeClr val="tx1">
                    <a:lumMod val="85000"/>
                    <a:lumOff val="15000"/>
                  </a:schemeClr>
                </a:solidFill>
              </a:rPr>
              <a:t>方法的有效性，Cicala利用</a:t>
            </a:r>
            <a:r>
              <a:rPr lang="zh-CN" altLang="en-US" b="1">
                <a:solidFill>
                  <a:schemeClr val="tx1">
                    <a:lumMod val="85000"/>
                    <a:lumOff val="15000"/>
                  </a:schemeClr>
                </a:solidFill>
              </a:rPr>
              <a:t>随机森林</a:t>
            </a:r>
            <a:r>
              <a:rPr lang="zh-CN" altLang="en-US">
                <a:solidFill>
                  <a:schemeClr val="tx1">
                    <a:lumMod val="85000"/>
                    <a:lumOff val="15000"/>
                  </a:schemeClr>
                </a:solidFill>
              </a:rPr>
              <a:t>的</a:t>
            </a:r>
            <a:r>
              <a:rPr lang="zh-CN" altLang="en-US">
                <a:solidFill>
                  <a:schemeClr val="tx1">
                    <a:lumMod val="85000"/>
                    <a:lumOff val="15000"/>
                  </a:schemeClr>
                </a:solidFill>
              </a:rPr>
              <a:t>方法，对每个地区没有市场介入时的发电量进行预测，利用这个反事实进行因果识别的研究。</a:t>
            </a:r>
            <a:endParaRPr lang="zh-CN" altLang="en-US">
              <a:solidFill>
                <a:schemeClr val="tx1">
                  <a:lumMod val="85000"/>
                  <a:lumOff val="15000"/>
                </a:schemeClr>
              </a:solidFill>
            </a:endParaRPr>
          </a:p>
        </p:txBody>
      </p:sp>
      <p:pic>
        <p:nvPicPr>
          <p:cNvPr id="5" name="图片 4"/>
          <p:cNvPicPr>
            <a:picLocks noChangeAspect="1"/>
          </p:cNvPicPr>
          <p:nvPr/>
        </p:nvPicPr>
        <p:blipFill>
          <a:blip r:embed="rId1"/>
          <a:stretch>
            <a:fillRect/>
          </a:stretch>
        </p:blipFill>
        <p:spPr>
          <a:xfrm>
            <a:off x="8970010" y="1336040"/>
            <a:ext cx="2598420" cy="2400300"/>
          </a:xfrm>
          <a:prstGeom prst="rect">
            <a:avLst/>
          </a:prstGeom>
        </p:spPr>
      </p:pic>
      <p:sp>
        <p:nvSpPr>
          <p:cNvPr id="6" name="文本框 5"/>
          <p:cNvSpPr txBox="1"/>
          <p:nvPr/>
        </p:nvSpPr>
        <p:spPr>
          <a:xfrm>
            <a:off x="80645" y="6480175"/>
            <a:ext cx="12137390" cy="368300"/>
          </a:xfrm>
          <a:prstGeom prst="rect">
            <a:avLst/>
          </a:prstGeom>
          <a:noFill/>
        </p:spPr>
        <p:txBody>
          <a:bodyPr wrap="square" rtlCol="0">
            <a:spAutoFit/>
          </a:bodyPr>
          <a:p>
            <a:r>
              <a:rPr lang="zh-CN" altLang="en-US"/>
              <a:t>王芳,王宣艺,陈硕.经济学研究中的机器学习：回顾与展望[J].数量经济技术经济研究,2020,37(04):146-164.</a:t>
            </a: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接下来，我们将介绍以下几种前沿技术</a:t>
            </a:r>
            <a:r>
              <a:rPr lang="en-US" altLang="zh-CN"/>
              <a:t>——</a:t>
            </a:r>
            <a:endParaRPr lang="en-US" altLang="zh-CN"/>
          </a:p>
        </p:txBody>
      </p:sp>
      <p:sp>
        <p:nvSpPr>
          <p:cNvPr id="3" name="内容占位符 2"/>
          <p:cNvSpPr>
            <a:spLocks noGrp="1"/>
          </p:cNvSpPr>
          <p:nvPr>
            <p:ph idx="1"/>
          </p:nvPr>
        </p:nvSpPr>
        <p:spPr/>
        <p:txBody>
          <a:bodyPr/>
          <a:p>
            <a:r>
              <a:rPr lang="zh-CN" altLang="en-US"/>
              <a:t>弹性网回归</a:t>
            </a:r>
            <a:endParaRPr lang="zh-CN" altLang="en-US"/>
          </a:p>
          <a:p>
            <a:pPr marL="0" indent="0">
              <a:buNone/>
            </a:pPr>
            <a:r>
              <a:rPr lang="zh-CN" altLang="en-US"/>
              <a:t>为了改进线性回归，增强对误差的容忍度，岭回归和</a:t>
            </a:r>
            <a:r>
              <a:rPr lang="en-US" altLang="zh-CN"/>
              <a:t>Lasso</a:t>
            </a:r>
            <a:r>
              <a:rPr lang="zh-CN" altLang="en-US"/>
              <a:t>回归通过增加不同的惩罚项（</a:t>
            </a:r>
            <a:r>
              <a:rPr lang="en-US" altLang="zh-CN"/>
              <a:t>L1\L2</a:t>
            </a:r>
            <a:r>
              <a:rPr lang="zh-CN" altLang="en-US"/>
              <a:t>范数）来实现，而弹性网回归就是两者的融合，好处在于：可以</a:t>
            </a:r>
            <a:r>
              <a:rPr lang="zh-CN" altLang="en-US"/>
              <a:t>和</a:t>
            </a:r>
            <a:r>
              <a:rPr lang="en-US" altLang="zh-CN"/>
              <a:t>Lasso</a:t>
            </a:r>
            <a:r>
              <a:rPr lang="zh-CN" altLang="en-US"/>
              <a:t>一样，得到只有少量参数非零的稀疏模型，但同时也保留了一定</a:t>
            </a:r>
            <a:r>
              <a:rPr lang="zh-CN" altLang="en-US"/>
              <a:t>岭回归的正则性。</a:t>
            </a:r>
            <a:endParaRPr lang="zh-CN" altLang="en-US"/>
          </a:p>
          <a:p>
            <a:pPr marL="228600" lvl="0" indent="-228600">
              <a:buFont typeface="Arial" panose="020B0604020202020204" pitchFamily="34" charset="0"/>
              <a:buChar char="•"/>
            </a:pPr>
            <a:r>
              <a:rPr lang="zh-CN" altLang="en-US">
                <a:sym typeface="+mn-ea"/>
              </a:rPr>
              <a:t>聚类分析</a:t>
            </a:r>
            <a:endParaRPr lang="zh-CN" altLang="en-US"/>
          </a:p>
          <a:p>
            <a:pPr marL="0" indent="0">
              <a:buNone/>
            </a:pPr>
            <a:r>
              <a:rPr lang="zh-CN" altLang="en-US">
                <a:sym typeface="+mn-ea"/>
              </a:rPr>
              <a:t>大数据为社会科学研究带来一个新的思路：</a:t>
            </a:r>
            <a:r>
              <a:rPr lang="zh-CN" altLang="en-US" b="1">
                <a:sym typeface="+mn-ea"/>
              </a:rPr>
              <a:t>数据驱动</a:t>
            </a:r>
            <a:r>
              <a:rPr lang="zh-CN" altLang="en-US">
                <a:sym typeface="+mn-ea"/>
              </a:rPr>
              <a:t>。有价值的问题可能藏身于错综复杂的数据之中，通过非监督学习，可以挖掘出这些潜藏在深处的</a:t>
            </a:r>
            <a:r>
              <a:rPr lang="en-US" altLang="zh-CN">
                <a:sym typeface="+mn-ea"/>
              </a:rPr>
              <a:t>“</a:t>
            </a:r>
            <a:r>
              <a:rPr lang="zh-CN" altLang="en-US">
                <a:sym typeface="+mn-ea"/>
              </a:rPr>
              <a:t>好问题</a:t>
            </a:r>
            <a:r>
              <a:rPr lang="en-US" altLang="zh-CN">
                <a:sym typeface="+mn-ea"/>
              </a:rPr>
              <a:t>”</a:t>
            </a:r>
            <a:r>
              <a:rPr lang="zh-CN" altLang="en-US">
                <a:sym typeface="+mn-ea"/>
              </a:rPr>
              <a:t>，从而得以开展好的研究，</a:t>
            </a:r>
            <a:r>
              <a:rPr lang="en-US" altLang="zh-CN">
                <a:sym typeface="+mn-ea"/>
              </a:rPr>
              <a:t>K-means</a:t>
            </a:r>
            <a:r>
              <a:rPr lang="zh-CN" altLang="en-US">
                <a:sym typeface="+mn-ea"/>
              </a:rPr>
              <a:t>就是其中一个应用广泛的算法。</a:t>
            </a:r>
            <a:endParaRPr lang="en-US" altLang="zh-CN">
              <a:solidFill>
                <a:schemeClr val="tx1">
                  <a:lumMod val="85000"/>
                  <a:lumOff val="15000"/>
                </a:schemeClr>
              </a:solidFill>
            </a:endParaRPr>
          </a:p>
          <a:p>
            <a:r>
              <a:rPr lang="zh-CN" altLang="en-US"/>
              <a:t>基于决策树的集成学习</a:t>
            </a:r>
            <a:endParaRPr lang="zh-CN" altLang="en-US"/>
          </a:p>
          <a:p>
            <a:pPr marL="0" indent="0">
              <a:buNone/>
            </a:pPr>
            <a:r>
              <a:rPr lang="zh-CN" altLang="en-US"/>
              <a:t>在充满黑箱算法的机器学习领域，身为</a:t>
            </a:r>
            <a:r>
              <a:rPr lang="zh-CN" altLang="en-US" b="1"/>
              <a:t>白箱算法</a:t>
            </a:r>
            <a:r>
              <a:rPr lang="zh-CN" altLang="en-US"/>
              <a:t>的决策树，对于看重实证研究、关心因果关系的社会科学研究者可谓十分友好。当然，它也有一定的局限性，比如容易过拟合，为了打破这种局限，我们将引入</a:t>
            </a:r>
            <a:r>
              <a:rPr lang="en-US" altLang="zh-CN"/>
              <a:t>“</a:t>
            </a:r>
            <a:r>
              <a:rPr lang="zh-CN" altLang="en-US"/>
              <a:t>集成学习</a:t>
            </a:r>
            <a:r>
              <a:rPr lang="en-US" altLang="zh-CN"/>
              <a:t>”</a:t>
            </a:r>
            <a:r>
              <a:rPr lang="zh-CN" altLang="en-US"/>
              <a:t>的概念，让决策树集成在一起，组成既有可解释性也具有泛化能力的好算法。</a:t>
            </a:r>
            <a:endParaRPr lang="zh-CN" altLang="en-US"/>
          </a:p>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p:txBody>
          <a:bodyPr/>
          <a:p>
            <a:r>
              <a:rPr lang="zh-CN" altLang="en-US"/>
              <a:t>回归</a:t>
            </a:r>
            <a:endParaRPr lang="zh-CN" altLang="en-US"/>
          </a:p>
        </p:txBody>
      </p:sp>
      <p:sp>
        <p:nvSpPr>
          <p:cNvPr id="5" name="副标题 4"/>
          <p:cNvSpPr>
            <a:spLocks noGrp="1"/>
          </p:cNvSpPr>
          <p:nvPr>
            <p:ph type="subTitle" idx="1"/>
          </p:nvPr>
        </p:nvSpPr>
        <p:spPr/>
        <p:txBody>
          <a:bodyPr/>
          <a:p>
            <a:pPr algn="ctr"/>
            <a:r>
              <a:rPr lang="zh-CN" altLang="en-US">
                <a:sym typeface="+mn-ea"/>
              </a:rPr>
              <a:t>弹性网回归</a:t>
            </a:r>
            <a:endParaRPr lang="zh-CN" altLang="en-U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回归应用：贫富状况预测</a:t>
            </a:r>
            <a:endParaRPr lang="zh-CN" altLang="en-US" dirty="0"/>
          </a:p>
        </p:txBody>
      </p:sp>
      <p:sp>
        <p:nvSpPr>
          <p:cNvPr id="3" name="内容占位符 2"/>
          <p:cNvSpPr>
            <a:spLocks noGrp="1"/>
          </p:cNvSpPr>
          <p:nvPr>
            <p:ph idx="1"/>
          </p:nvPr>
        </p:nvSpPr>
        <p:spPr>
          <a:xfrm>
            <a:off x="838200" y="1825625"/>
            <a:ext cx="10515600" cy="4886260"/>
          </a:xfrm>
        </p:spPr>
        <p:txBody>
          <a:bodyPr>
            <a:normAutofit/>
          </a:bodyPr>
          <a:lstStyle/>
          <a:p>
            <a:pPr>
              <a:lnSpc>
                <a:spcPct val="110000"/>
              </a:lnSpc>
            </a:pPr>
            <a:r>
              <a:rPr lang="zh-CN" altLang="en-US" sz="2400" dirty="0"/>
              <a:t>贫富差距大是社会中谁都不愿意看到的现象。但是，要想准确且及时地了解一个社会的贫富分布状况是很难的。</a:t>
            </a:r>
            <a:endParaRPr lang="en-US" altLang="zh-CN" sz="2400" dirty="0"/>
          </a:p>
          <a:p>
            <a:pPr>
              <a:lnSpc>
                <a:spcPct val="110000"/>
              </a:lnSpc>
            </a:pPr>
            <a:r>
              <a:rPr lang="zh-CN" altLang="en-US" sz="2400" dirty="0"/>
              <a:t>比如，在我国实施精准扶贫时，“精准识别贫困户”格外重要但也格外困难。</a:t>
            </a:r>
            <a:endParaRPr lang="en-US" altLang="zh-CN" sz="2400" dirty="0"/>
          </a:p>
          <a:p>
            <a:pPr>
              <a:lnSpc>
                <a:spcPct val="110000"/>
              </a:lnSpc>
            </a:pPr>
            <a:r>
              <a:rPr lang="zh-CN" altLang="en-US" sz="2400" dirty="0"/>
              <a:t>而一些大数据来源非常有限的发展中国家，大范围、大规模的社会调查成本过高，不太可行。为此，找到一种更简便的方法来测量某个地区的贫富分布状况是十分有价值的。</a:t>
            </a:r>
            <a:endParaRPr lang="en-US" altLang="zh-CN" sz="2400" dirty="0"/>
          </a:p>
          <a:p>
            <a:pPr>
              <a:lnSpc>
                <a:spcPct val="110000"/>
              </a:lnSpc>
            </a:pPr>
            <a:r>
              <a:rPr lang="zh-CN" altLang="en-US" sz="2400" dirty="0"/>
              <a:t>有什么行为能反映出人们的贫富状况？有几名学者根据对卢旺达人民的手机数据、财富状况的分析，发现，人们使用手机的习惯可能会和他们的贫富状况有关。</a:t>
            </a:r>
            <a:endParaRPr lang="en-US" altLang="zh-C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研究介绍</a:t>
            </a:r>
            <a:endParaRPr lang="zh-CN" altLang="en-US" dirty="0"/>
          </a:p>
        </p:txBody>
      </p:sp>
      <p:sp>
        <p:nvSpPr>
          <p:cNvPr id="3" name="内容占位符 2"/>
          <p:cNvSpPr>
            <a:spLocks noGrp="1"/>
          </p:cNvSpPr>
          <p:nvPr>
            <p:ph idx="1"/>
          </p:nvPr>
        </p:nvSpPr>
        <p:spPr>
          <a:xfrm>
            <a:off x="800140" y="1430360"/>
            <a:ext cx="6606500" cy="2596941"/>
          </a:xfrm>
        </p:spPr>
        <p:txBody>
          <a:bodyPr>
            <a:normAutofit lnSpcReduction="10000"/>
          </a:bodyPr>
          <a:lstStyle/>
          <a:p>
            <a:pPr>
              <a:lnSpc>
                <a:spcPct val="120000"/>
              </a:lnSpc>
            </a:pPr>
            <a:r>
              <a:rPr lang="zh-CN" altLang="en-US" sz="1800" dirty="0"/>
              <a:t>地点：非洲中部的卢旺达。</a:t>
            </a:r>
            <a:endParaRPr lang="en-US" altLang="zh-CN" sz="1800" dirty="0"/>
          </a:p>
          <a:p>
            <a:pPr>
              <a:lnSpc>
                <a:spcPct val="120000"/>
              </a:lnSpc>
            </a:pPr>
            <a:r>
              <a:rPr lang="zh-CN" altLang="en-US" sz="1800" dirty="0"/>
              <a:t>调查对象：约</a:t>
            </a:r>
            <a:r>
              <a:rPr lang="en-US" altLang="zh-CN" sz="1800" dirty="0"/>
              <a:t>856</a:t>
            </a:r>
            <a:r>
              <a:rPr lang="zh-CN" altLang="en-US" sz="1800" dirty="0"/>
              <a:t>名手机使用者。</a:t>
            </a:r>
            <a:endParaRPr lang="en-US" altLang="zh-CN" sz="1800" dirty="0"/>
          </a:p>
          <a:p>
            <a:pPr>
              <a:lnSpc>
                <a:spcPct val="120000"/>
              </a:lnSpc>
            </a:pPr>
            <a:r>
              <a:rPr lang="zh-CN" altLang="en-US" sz="1800" dirty="0"/>
              <a:t>作者发现的确有一些因素和受访人的财富状况有很强的相关，比如每天发短信的数量、每天收到短信的数量、一天内接</a:t>
            </a:r>
            <a:r>
              <a:rPr lang="en-US" altLang="zh-CN" sz="1800" dirty="0"/>
              <a:t>/</a:t>
            </a:r>
            <a:r>
              <a:rPr lang="zh-CN" altLang="en-US" sz="1800" dirty="0"/>
              <a:t>打电话超过一个小时的发生次数等。这些因素整合在一起，能够帮助研究人员建立一个模型，对受访者的财富状况做一个相对准确的预测。</a:t>
            </a:r>
            <a:endParaRPr lang="en-US" altLang="zh-CN" sz="1800" dirty="0"/>
          </a:p>
        </p:txBody>
      </p:sp>
      <p:pic>
        <p:nvPicPr>
          <p:cNvPr id="1026" name="Picture 2" descr="https://gimg2.baidu.com/image_search/src=http%3A%2F%2Fpic.baike.soso.com%2Fp%2F20130820%2F20130820122133-1452063454.jpg&amp;refer=http%3A%2F%2Fpic.baike.soso.com&amp;app=2002&amp;size=f9999,10000&amp;q=a80&amp;n=0&amp;g=0n&amp;fmt=jpeg?sec=1619855870&amp;t=dd336013960bf3fdf734a63cbcf526c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1904" y="806934"/>
            <a:ext cx="3647488" cy="30863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nvGraphicFramePr>
        <p:xfrm>
          <a:off x="800140" y="4392955"/>
          <a:ext cx="10591720" cy="2164080"/>
        </p:xfrm>
        <a:graphic>
          <a:graphicData uri="http://schemas.openxmlformats.org/drawingml/2006/table">
            <a:tbl>
              <a:tblPr firstRow="1" bandRow="1">
                <a:tableStyleId>{5C22544A-7EE6-4342-B048-85BDC9FD1C3A}</a:tableStyleId>
              </a:tblPr>
              <a:tblGrid>
                <a:gridCol w="1980000"/>
                <a:gridCol w="3861722"/>
                <a:gridCol w="969998"/>
                <a:gridCol w="1080000"/>
                <a:gridCol w="1080000"/>
                <a:gridCol w="1620000"/>
              </a:tblGrid>
              <a:tr h="540000">
                <a:tc>
                  <a:txBody>
                    <a:bodyPr/>
                    <a:lstStyle/>
                    <a:p>
                      <a:pPr algn="ctr"/>
                      <a:r>
                        <a:rPr lang="zh-CN" altLang="en-US" sz="1600" b="1" dirty="0"/>
                        <a:t>数据来源</a:t>
                      </a:r>
                      <a:endParaRPr lang="zh-CN" altLang="en-US" sz="1600" b="1" dirty="0"/>
                    </a:p>
                  </a:txBody>
                  <a:tcPr anchor="ctr"/>
                </a:tc>
                <a:tc>
                  <a:txBody>
                    <a:bodyPr/>
                    <a:lstStyle/>
                    <a:p>
                      <a:pPr algn="ctr"/>
                      <a:r>
                        <a:rPr lang="zh-CN" altLang="en-US" sz="1600" b="1" dirty="0"/>
                        <a:t>数据具体内容</a:t>
                      </a:r>
                      <a:endParaRPr lang="zh-CN" altLang="en-US" sz="1600" b="1" dirty="0"/>
                    </a:p>
                  </a:txBody>
                  <a:tcPr anchor="ctr"/>
                </a:tc>
                <a:tc>
                  <a:txBody>
                    <a:bodyPr/>
                    <a:lstStyle/>
                    <a:p>
                      <a:pPr algn="ctr"/>
                      <a:r>
                        <a:rPr lang="zh-CN" altLang="en-US" sz="1600" b="1" dirty="0"/>
                        <a:t>样本量</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调查中问题的数量</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主要的地理单元</a:t>
                      </a:r>
                      <a:endParaRPr lang="zh-CN" altLang="en-US" sz="16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t>次要的地理单位</a:t>
                      </a:r>
                      <a:endParaRPr lang="zh-CN" altLang="en-US" sz="1600" b="1" dirty="0"/>
                    </a:p>
                  </a:txBody>
                  <a:tcPr anchor="ctr"/>
                </a:tc>
              </a:tr>
              <a:tr h="540000">
                <a:tc>
                  <a:txBody>
                    <a:bodyPr/>
                    <a:lstStyle/>
                    <a:p>
                      <a:r>
                        <a:rPr lang="zh-CN" altLang="en-US" sz="1600" dirty="0"/>
                        <a:t>从运营商处获得的手机数据</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手机使用数据，比如通话时间、通话频率、短信频率、通话对象等。</a:t>
                      </a:r>
                      <a:endParaRPr lang="zh-CN" altLang="en-US" sz="1600" dirty="0"/>
                    </a:p>
                  </a:txBody>
                  <a:tcPr/>
                </a:tc>
                <a:tc>
                  <a:txBody>
                    <a:bodyPr/>
                    <a:lstStyle/>
                    <a:p>
                      <a:r>
                        <a:rPr lang="en-US" altLang="zh-CN" sz="1600" b="0" dirty="0"/>
                        <a:t>150</a:t>
                      </a:r>
                      <a:r>
                        <a:rPr lang="zh-CN" altLang="en-US" sz="1600" b="0" dirty="0"/>
                        <a:t>万</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300cell</a:t>
                      </a:r>
                      <a:r>
                        <a:rPr lang="zh-CN" altLang="en-US" sz="1600" b="0" dirty="0"/>
                        <a:t> </a:t>
                      </a:r>
                      <a:r>
                        <a:rPr lang="en-US" altLang="zh-CN" sz="1600" b="0" dirty="0"/>
                        <a:t>towers</a:t>
                      </a:r>
                      <a:endParaRPr lang="zh-CN" altLang="en-US" sz="1600" b="0" dirty="0"/>
                    </a:p>
                  </a:txBody>
                  <a:tcPr/>
                </a:tc>
              </a:tr>
              <a:tr h="0">
                <a:tc>
                  <a:txBody>
                    <a:bodyPr/>
                    <a:lstStyle/>
                    <a:p>
                      <a:r>
                        <a:rPr lang="zh-CN" altLang="en-US" sz="1600" dirty="0"/>
                        <a:t>问卷调查</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受访者的财产，比如冰箱、彩电、摩托车</a:t>
                      </a:r>
                      <a:endParaRPr lang="zh-CN" altLang="en-US" sz="1600" b="0" dirty="0"/>
                    </a:p>
                  </a:txBody>
                  <a:tcPr/>
                </a:tc>
                <a:tc>
                  <a:txBody>
                    <a:bodyPr/>
                    <a:lstStyle/>
                    <a:p>
                      <a:r>
                        <a:rPr lang="en-US" altLang="zh-CN" sz="1600" b="0" dirty="0"/>
                        <a:t>856</a:t>
                      </a:r>
                      <a:endParaRPr lang="zh-CN" altLang="en-US" sz="1600" b="0" dirty="0"/>
                    </a:p>
                  </a:txBody>
                  <a:tcPr/>
                </a:tc>
                <a:tc>
                  <a:txBody>
                    <a:bodyPr/>
                    <a:lstStyle/>
                    <a:p>
                      <a:r>
                        <a:rPr lang="en-US" altLang="zh-CN" sz="1600" b="0" dirty="0"/>
                        <a:t>75</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300cell</a:t>
                      </a:r>
                      <a:r>
                        <a:rPr lang="zh-CN" altLang="en-US" sz="1600" b="0" dirty="0"/>
                        <a:t> </a:t>
                      </a:r>
                      <a:r>
                        <a:rPr lang="en-US" altLang="zh-CN" sz="1600" b="0" dirty="0"/>
                        <a:t>towers</a:t>
                      </a:r>
                      <a:endParaRPr lang="zh-CN" altLang="en-US" sz="1600" b="0" dirty="0"/>
                    </a:p>
                  </a:txBody>
                  <a:tcPr/>
                </a:tc>
              </a:tr>
              <a:tr h="0">
                <a:tc rowSpan="2">
                  <a:txBody>
                    <a:bodyPr/>
                    <a:lstStyle/>
                    <a:p>
                      <a:pPr algn="l"/>
                      <a:r>
                        <a:rPr lang="zh-CN" altLang="en-US" sz="1600" dirty="0"/>
                        <a:t>政府官方数据</a:t>
                      </a:r>
                      <a:endParaRPr lang="zh-CN" altLang="en-US" sz="1600" b="0" dirty="0"/>
                    </a:p>
                  </a:txBody>
                  <a:tcPr anchor="ctr"/>
                </a:tc>
                <a:tc>
                  <a:txBody>
                    <a:bodyPr/>
                    <a:lstStyle/>
                    <a:p>
                      <a:r>
                        <a:rPr lang="zh-CN" altLang="en-US" sz="1600" b="0" dirty="0"/>
                        <a:t>人口与健康调查</a:t>
                      </a:r>
                      <a:r>
                        <a:rPr lang="en-US" altLang="zh-CN" sz="1600" b="0" dirty="0"/>
                        <a:t>(DHS)</a:t>
                      </a:r>
                      <a:r>
                        <a:rPr lang="zh-CN" altLang="en-US" sz="1600" b="0" dirty="0"/>
                        <a:t>数据</a:t>
                      </a:r>
                      <a:r>
                        <a:rPr lang="en-US" altLang="zh-CN" sz="1600" b="0" dirty="0"/>
                        <a:t>2007</a:t>
                      </a:r>
                      <a:endParaRPr lang="zh-CN" altLang="en-US" sz="1600" b="0" dirty="0"/>
                    </a:p>
                  </a:txBody>
                  <a:tcPr/>
                </a:tc>
                <a:tc>
                  <a:txBody>
                    <a:bodyPr/>
                    <a:lstStyle/>
                    <a:p>
                      <a:r>
                        <a:rPr lang="en-US" altLang="zh-CN" sz="1600" b="0" dirty="0"/>
                        <a:t>7377</a:t>
                      </a:r>
                      <a:endParaRPr lang="zh-CN" altLang="en-US" sz="1600" b="0" dirty="0"/>
                    </a:p>
                  </a:txBody>
                  <a:tcPr/>
                </a:tc>
                <a:tc>
                  <a:txBody>
                    <a:bodyPr/>
                    <a:lstStyle/>
                    <a:p>
                      <a:r>
                        <a:rPr lang="en-US" altLang="zh-CN" sz="1600" b="0" dirty="0"/>
                        <a:t>1615</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r>
                        <a:rPr lang="en-US" altLang="zh-CN" sz="1600" b="0" dirty="0"/>
                        <a:t>247clusters</a:t>
                      </a:r>
                      <a:endParaRPr lang="zh-CN" altLang="en-US" sz="1600" b="0" dirty="0"/>
                    </a:p>
                  </a:txBody>
                  <a:tcPr/>
                </a:tc>
              </a:tr>
              <a:tr h="0">
                <a:tc vMerge="1">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dirty="0"/>
                        <a:t>人口与健康调查</a:t>
                      </a:r>
                      <a:r>
                        <a:rPr lang="en-US" altLang="zh-CN" sz="1600" b="0" dirty="0"/>
                        <a:t>(DHS)</a:t>
                      </a:r>
                      <a:r>
                        <a:rPr lang="zh-CN" altLang="en-US" sz="1600" b="0" dirty="0"/>
                        <a:t>数据</a:t>
                      </a:r>
                      <a:r>
                        <a:rPr lang="en-US" altLang="zh-CN" sz="1600" b="0" dirty="0"/>
                        <a:t>2010</a:t>
                      </a:r>
                      <a:endParaRPr lang="zh-CN" altLang="en-US" sz="1600" b="0" dirty="0"/>
                    </a:p>
                  </a:txBody>
                  <a:tcPr/>
                </a:tc>
                <a:tc>
                  <a:txBody>
                    <a:bodyPr/>
                    <a:lstStyle/>
                    <a:p>
                      <a:r>
                        <a:rPr lang="en-US" altLang="zh-CN" sz="1600" b="0" dirty="0"/>
                        <a:t>12792</a:t>
                      </a:r>
                      <a:endParaRPr lang="zh-CN" altLang="en-US" sz="1600" b="0" dirty="0"/>
                    </a:p>
                  </a:txBody>
                  <a:tcPr/>
                </a:tc>
                <a:tc>
                  <a:txBody>
                    <a:bodyPr/>
                    <a:lstStyle/>
                    <a:p>
                      <a:r>
                        <a:rPr lang="en-US" altLang="zh-CN" sz="1600" b="0" dirty="0"/>
                        <a:t>3396</a:t>
                      </a:r>
                      <a:endParaRPr lang="zh-CN" alt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t>30</a:t>
                      </a:r>
                      <a:r>
                        <a:rPr lang="zh-CN" altLang="en-US" sz="1600" b="0" dirty="0"/>
                        <a:t>街区</a:t>
                      </a:r>
                      <a:endParaRPr lang="zh-CN" altLang="en-US" sz="1600" b="0" dirty="0"/>
                    </a:p>
                  </a:txBody>
                  <a:tcPr/>
                </a:tc>
                <a:tc>
                  <a:txBody>
                    <a:bodyPr/>
                    <a:lstStyle/>
                    <a:p>
                      <a:r>
                        <a:rPr lang="en-US" altLang="zh-CN" sz="1600" b="0" dirty="0"/>
                        <a:t>492clusters</a:t>
                      </a:r>
                      <a:endParaRPr lang="zh-CN" altLang="en-US" sz="1600" b="0" dirty="0"/>
                    </a:p>
                  </a:txBody>
                  <a:tcPr/>
                </a:tc>
              </a:tr>
            </a:tbl>
          </a:graphicData>
        </a:graphic>
      </p:graphicFrame>
      <p:sp>
        <p:nvSpPr>
          <p:cNvPr id="11" name="矩形 10"/>
          <p:cNvSpPr/>
          <p:nvPr/>
        </p:nvSpPr>
        <p:spPr>
          <a:xfrm>
            <a:off x="800140" y="4027302"/>
            <a:ext cx="8173960" cy="307777"/>
          </a:xfrm>
          <a:prstGeom prst="rect">
            <a:avLst/>
          </a:prstGeom>
        </p:spPr>
        <p:txBody>
          <a:bodyPr wrap="square">
            <a:spAutoFit/>
          </a:bodyPr>
          <a:lstStyle/>
          <a:p>
            <a:r>
              <a:rPr lang="zh-CN" altLang="en-US" sz="1400" dirty="0">
                <a:solidFill>
                  <a:srgbClr val="121212"/>
                </a:solidFill>
                <a:latin typeface="-apple-system"/>
              </a:rPr>
              <a:t>之后采用</a:t>
            </a:r>
            <a:r>
              <a:rPr lang="en-US" altLang="zh-CN" sz="1400" dirty="0">
                <a:solidFill>
                  <a:srgbClr val="121212"/>
                </a:solidFill>
                <a:latin typeface="-apple-system"/>
              </a:rPr>
              <a:t>DFA(deterministic finite automaton)</a:t>
            </a:r>
            <a:r>
              <a:rPr lang="zh-CN" altLang="en-US" sz="1400" dirty="0">
                <a:solidFill>
                  <a:srgbClr val="121212"/>
                </a:solidFill>
                <a:latin typeface="-apple-system"/>
              </a:rPr>
              <a:t>的方法将所有有关财富的问题构建成一个单一的财富指数。</a:t>
            </a:r>
            <a:endParaRPr lang="zh-CN" altLang="en-US" sz="1400" dirty="0"/>
          </a:p>
        </p:txBody>
      </p:sp>
      <p:cxnSp>
        <p:nvCxnSpPr>
          <p:cNvPr id="13" name="直接箭头连接符 12"/>
          <p:cNvCxnSpPr/>
          <p:nvPr/>
        </p:nvCxnSpPr>
        <p:spPr>
          <a:xfrm flipH="1" flipV="1">
            <a:off x="3465576" y="4298343"/>
            <a:ext cx="713232" cy="7857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173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1730"/>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44.xml><?xml version="1.0" encoding="utf-8"?>
<p:tagLst xmlns:p="http://schemas.openxmlformats.org/presentationml/2006/main">
  <p:tag name="KSO_WM_TAG_VERSION" val="1.0"/>
  <p:tag name="KSO_WM_BEAUTIFY_FLAG" val="#wm#"/>
  <p:tag name="KSO_WM_TEMPLATE_CATEGORY" val="custom"/>
  <p:tag name="KSO_WM_TEMPLATE_INDEX" val="20191730"/>
  <p:tag name="KSO_WM_TEMPLATE_THUMBS_INDEX" val="1、2、3、4、5、6、7、8、9、10、11、12、13、14、15"/>
  <p:tag name="KSO_WM_TEMPLATE_SUBCATEGORY" val="0"/>
</p:tagLst>
</file>

<file path=ppt/tags/tag345.xml><?xml version="1.0" encoding="utf-8"?>
<p:tagLst xmlns:p="http://schemas.openxmlformats.org/presentationml/2006/main">
  <p:tag name="KSO_WM_UNIT_ISCONTENTSTITLE" val="0"/>
  <p:tag name="KSO_WM_UNIT_PRESET_TEXT" val="月末工作汇报"/>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191730_1*a*1"/>
  <p:tag name="KSO_WM_TEMPLATE_CATEGORY" val="custom"/>
  <p:tag name="KSO_WM_TEMPLATE_INDEX" val="20191730"/>
  <p:tag name="KSO_WM_UNIT_LAYERLEVEL" val="1"/>
  <p:tag name="KSO_WM_TAG_VERSION" val="1.0"/>
  <p:tag name="KSO_WM_BEAUTIFY_FLAG" val="#wm#"/>
  <p:tag name="KSO_WM_UNIT_NOCLEAR" val="0"/>
</p:tagLst>
</file>

<file path=ppt/tags/tag346.xml><?xml version="1.0" encoding="utf-8"?>
<p:tagLst xmlns:p="http://schemas.openxmlformats.org/presentationml/2006/main">
  <p:tag name="KSO_WM_UNIT_ISCONTENTSTITLE" val="0"/>
  <p:tag name="KSO_WM_UNIT_PRESET_TEXT" val="汇/报/部/门/名/称"/>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191730_1*b*1"/>
  <p:tag name="KSO_WM_TEMPLATE_CATEGORY" val="custom"/>
  <p:tag name="KSO_WM_TEMPLATE_INDEX" val="20191730"/>
  <p:tag name="KSO_WM_UNIT_LAYERLEVEL" val="1"/>
  <p:tag name="KSO_WM_TAG_VERSION" val="1.0"/>
  <p:tag name="KSO_WM_BEAUTIFY_FLAG" val="#wm#"/>
  <p:tag name="KSO_WM_UNIT_NOCLEAR" val="0"/>
</p:tagLst>
</file>

<file path=ppt/tags/tag347.xml><?xml version="1.0" encoding="utf-8"?>
<p:tagLst xmlns:p="http://schemas.openxmlformats.org/presentationml/2006/main">
  <p:tag name="KSO_WM_TEMPLATE_THUMBS_INDEX" val="1、2、3、4、5、6、7、8、9、10、11、12、13、14、15"/>
  <p:tag name="KSO_WM_SLIDE_ID" val="custom20191730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730"/>
  <p:tag name="KSO_WM_SLIDE_LAYOUT" val="a_b"/>
  <p:tag name="KSO_WM_SLIDE_LAYOUT_CNT" val="1_1"/>
  <p:tag name="KSO_WM_SLIDE_COVER_HASPICTURE" val="2"/>
</p:tagLst>
</file>

<file path=ppt/tags/tag348.xml><?xml version="1.0" encoding="utf-8"?>
<p:tagLst xmlns:p="http://schemas.openxmlformats.org/presentationml/2006/main">
  <p:tag name="KSO_WM_BEAUTIFY_FLAG" val="#wm#"/>
  <p:tag name="KSO_WM_TEMPLATE_CATEGORY" val="custom"/>
  <p:tag name="KSO_WM_TEMPLATE_INDEX" val="20191730"/>
</p:tagLst>
</file>

<file path=ppt/tags/tag349.xml><?xml version="1.0" encoding="utf-8"?>
<p:tagLst xmlns:p="http://schemas.openxmlformats.org/presentationml/2006/main">
  <p:tag name="KSO_WM_BEAUTIFY_FLAG" val="#wm#"/>
  <p:tag name="KSO_WM_TEMPLATE_CATEGORY" val="custom"/>
  <p:tag name="KSO_WM_TEMPLATE_INDEX" val="2019173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TEMPLATE_CATEGORY" val="custom"/>
  <p:tag name="KSO_WM_TEMPLATE_INDEX" val="20191730"/>
</p:tagLst>
</file>

<file path=ppt/tags/tag351.xml><?xml version="1.0" encoding="utf-8"?>
<p:tagLst xmlns:p="http://schemas.openxmlformats.org/presentationml/2006/main">
  <p:tag name="KSO_WM_BEAUTIFY_FLAG" val="#wm#"/>
  <p:tag name="KSO_WM_TEMPLATE_CATEGORY" val="custom"/>
  <p:tag name="KSO_WM_TEMPLATE_INDEX" val="20191730"/>
</p:tagLst>
</file>

<file path=ppt/tags/tag352.xml><?xml version="1.0" encoding="utf-8"?>
<p:tagLst xmlns:p="http://schemas.openxmlformats.org/presentationml/2006/main">
  <p:tag name="KSO_WM_BEAUTIFY_FLAG" val="#wm#"/>
  <p:tag name="KSO_WM_TEMPLATE_CATEGORY" val="custom"/>
  <p:tag name="KSO_WM_TEMPLATE_INDEX" val="20191730"/>
</p:tagLst>
</file>

<file path=ppt/tags/tag353.xml><?xml version="1.0" encoding="utf-8"?>
<p:tagLst xmlns:p="http://schemas.openxmlformats.org/presentationml/2006/main">
  <p:tag name="KSO_WM_UNIT_TABLE_BEAUTIFY" val="smartTable{d692b6e6-13ae-4097-a473-6b8f7dffbbea}"/>
</p:tagLst>
</file>

<file path=ppt/tags/tag354.xml><?xml version="1.0" encoding="utf-8"?>
<p:tagLst xmlns:p="http://schemas.openxmlformats.org/presentationml/2006/main">
  <p:tag name="KSO_WM_UNIT_TABLE_BEAUTIFY" val="smartTable{595ca465-f0d4-48c8-a67f-5e857790f01c}"/>
</p:tagLst>
</file>

<file path=ppt/tags/tag355.xml><?xml version="1.0" encoding="utf-8"?>
<p:tagLst xmlns:p="http://schemas.openxmlformats.org/presentationml/2006/main">
  <p:tag name="KSO_WM_UNIT_TABLE_BEAUTIFY" val="smartTable{d0bab00d-954e-48c0-8348-ebd376c9c62a}"/>
</p:tagLst>
</file>

<file path=ppt/tags/tag356.xml><?xml version="1.0" encoding="utf-8"?>
<p:tagLst xmlns:p="http://schemas.openxmlformats.org/presentationml/2006/main">
  <p:tag name="KSO_WM_UNIT_TABLE_BEAUTIFY" val="smartTable{b0263ad4-85d7-4987-b843-fceb1dc0e79b}"/>
</p:tagLst>
</file>

<file path=ppt/tags/tag357.xml><?xml version="1.0" encoding="utf-8"?>
<p:tagLst xmlns:p="http://schemas.openxmlformats.org/presentationml/2006/main">
  <p:tag name="KSO_WM_BEAUTIFY_FLAG" val="#wm#"/>
  <p:tag name="KSO_WM_TEMPLATE_CATEGORY" val="custom"/>
  <p:tag name="KSO_WM_TEMPLATE_INDEX" val="20191730"/>
</p:tagLst>
</file>

<file path=ppt/tags/tag358.xml><?xml version="1.0" encoding="utf-8"?>
<p:tagLst xmlns:p="http://schemas.openxmlformats.org/presentationml/2006/main">
  <p:tag name="KSO_WM_TEMPLATE_CATEGORY" val="custom"/>
  <p:tag name="KSO_WM_TEMPLATE_INDEX" val="20191730"/>
</p:tagLst>
</file>

<file path=ppt/tags/tag359.xml><?xml version="1.0" encoding="utf-8"?>
<p:tagLst xmlns:p="http://schemas.openxmlformats.org/presentationml/2006/main">
  <p:tag name="KSO_WM_BEAUTIFY_FLAG" val="#wm#"/>
  <p:tag name="KSO_WM_TEMPLATE_CATEGORY" val="custom"/>
  <p:tag name="KSO_WM_TEMPLATE_INDEX" val="2019173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60.xml><?xml version="1.0" encoding="utf-8"?>
<p:tagLst xmlns:p="http://schemas.openxmlformats.org/presentationml/2006/main">
  <p:tag name="KSO_WM_TEMPLATE_CATEGORY" val="custom"/>
  <p:tag name="KSO_WM_TEMPLATE_INDEX" val="20191730"/>
</p:tagLst>
</file>

<file path=ppt/tags/tag361.xml><?xml version="1.0" encoding="utf-8"?>
<p:tagLst xmlns:p="http://schemas.openxmlformats.org/presentationml/2006/main">
  <p:tag name="KSO_WM_BEAUTIFY_FLAG" val="#wm#"/>
  <p:tag name="KSO_WM_TEMPLATE_CATEGORY" val="custom"/>
  <p:tag name="KSO_WM_TEMPLATE_INDEX" val="20191730"/>
</p:tagLst>
</file>

<file path=ppt/tags/tag362.xml><?xml version="1.0" encoding="utf-8"?>
<p:tagLst xmlns:p="http://schemas.openxmlformats.org/presentationml/2006/main">
  <p:tag name="KSO_WM_BEAUTIFY_FLAG" val="#wm#"/>
  <p:tag name="KSO_WM_TEMPLATE_CATEGORY" val="custom"/>
  <p:tag name="KSO_WM_TEMPLATE_INDEX" val="20191730"/>
</p:tagLst>
</file>

<file path=ppt/tags/tag363.xml><?xml version="1.0" encoding="utf-8"?>
<p:tagLst xmlns:p="http://schemas.openxmlformats.org/presentationml/2006/main">
  <p:tag name="KSO_WM_TEMPLATE_CATEGORY" val="custom"/>
  <p:tag name="KSO_WM_TEMPLATE_INDEX" val="20191730"/>
  <p:tag name="KSO_WM_TAG_VERSION" val="1.0"/>
  <p:tag name="KSO_WM_UNIT_ID" val="custom20191730_6*m_h_i*1_1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1_1"/>
  <p:tag name="KSO_WM_UNIT_LINE_FORE_SCHEMECOLOR_INDEX" val="5"/>
  <p:tag name="KSO_WM_UNIT_LINE_FILL_TYPE" val="2"/>
  <p:tag name="KSO_WM_UNIT_USESOURCEFORMAT_APPLY" val="1"/>
</p:tagLst>
</file>

<file path=ppt/tags/tag364.xml><?xml version="1.0" encoding="utf-8"?>
<p:tagLst xmlns:p="http://schemas.openxmlformats.org/presentationml/2006/main">
  <p:tag name="KSO_WM_TEMPLATE_CATEGORY" val="custom"/>
  <p:tag name="KSO_WM_TEMPLATE_INDEX" val="20191730"/>
  <p:tag name="KSO_WM_TAG_VERSION" val="1.0"/>
  <p:tag name="KSO_WM_UNIT_ID" val="custom20191730_6*m_h_a*1_1_1"/>
  <p:tag name="KSO_WM_UNIT_LAYERLEVEL" val="1_1_1"/>
  <p:tag name="KSO_WM_UNIT_HIGHLIGHT" val="0"/>
  <p:tag name="KSO_WM_UNIT_COMPATIBLE" val="0"/>
  <p:tag name="KSO_WM_BEAUTIFY_FLAG" val="#wm#"/>
  <p:tag name="KSO_WM_UNIT_DIAGRAM_ISNUMVISUAL" val="0"/>
  <p:tag name="KSO_WM_UNIT_DIAGRAM_ISREFERUNIT" val="0"/>
  <p:tag name="KSO_WM_UNIT_ISCONTENTSTITLE" val="0"/>
  <p:tag name="KSO_WM_DIAGRAM_GROUP_CODE" val="m1-2"/>
  <p:tag name="KSO_WM_UNIT_TYPE" val="m_h_a"/>
  <p:tag name="KSO_WM_UNIT_INDEX" val="1_1_1"/>
  <p:tag name="KSO_WM_UNIT_PRESET_TEXT" val="单击此处添加标题"/>
  <p:tag name="KSO_WM_UNIT_VALUE" val="19"/>
  <p:tag name="KSO_WM_UNIT_NOCLEAR" val="0"/>
  <p:tag name="KSO_WM_UNIT_TEXT_FILL_FORE_SCHEMECOLOR_INDEX" val="13"/>
  <p:tag name="KSO_WM_UNIT_TEXT_FILL_TYPE" val="1"/>
  <p:tag name="KSO_WM_UNIT_USESOURCEFORMAT_APPLY" val="1"/>
</p:tagLst>
</file>

<file path=ppt/tags/tag365.xml><?xml version="1.0" encoding="utf-8"?>
<p:tagLst xmlns:p="http://schemas.openxmlformats.org/presentationml/2006/main">
  <p:tag name="KSO_WM_TEMPLATE_CATEGORY" val="custom"/>
  <p:tag name="KSO_WM_TEMPLATE_INDEX" val="20191730"/>
  <p:tag name="KSO_WM_TAG_VERSION" val="1.0"/>
  <p:tag name="KSO_WM_UNIT_ID" val="custom20191730_6*m_h_f*1_1_1"/>
  <p:tag name="KSO_WM_UNIT_LAYERLEVEL" val="1_1_1"/>
  <p:tag name="KSO_WM_UNIT_HIGHLIGHT" val="0"/>
  <p:tag name="KSO_WM_UNIT_COMPATIBLE" val="0"/>
  <p:tag name="KSO_WM_BEAUTIFY_FLAG" val="#wm#"/>
  <p:tag name="KSO_WM_UNIT_DIAGRAM_ISNUMVISUAL" val="0"/>
  <p:tag name="KSO_WM_UNIT_DIAGRAM_ISREFERUNIT" val="0"/>
  <p:tag name="KSO_WM_DIAGRAM_GROUP_CODE" val="m1-2"/>
  <p:tag name="KSO_WM_UNIT_TYPE" val="m_h_f"/>
  <p:tag name="KSO_WM_UNIT_INDEX" val="1_1_1"/>
  <p:tag name="KSO_WM_UNIT_PRESET_TEXT" val="单击此处添加文本具体内容，简明扼要的阐述您的观点，以便观者准确的理解您传达的思想。"/>
  <p:tag name="KSO_WM_UNIT_VALUE" val="42"/>
  <p:tag name="KSO_WM_UNIT_NOCLEAR" val="0"/>
  <p:tag name="KSO_WM_UNIT_TEXT_FILL_FORE_SCHEMECOLOR_INDEX" val="13"/>
  <p:tag name="KSO_WM_UNIT_TEXT_FILL_TYPE" val="1"/>
  <p:tag name="KSO_WM_UNIT_USESOURCEFORMAT_APPLY" val="1"/>
</p:tagLst>
</file>

<file path=ppt/tags/tag366.xml><?xml version="1.0" encoding="utf-8"?>
<p:tagLst xmlns:p="http://schemas.openxmlformats.org/presentationml/2006/main">
  <p:tag name="KSO_WM_TEMPLATE_CATEGORY" val="custom"/>
  <p:tag name="KSO_WM_TEMPLATE_INDEX" val="20191730"/>
  <p:tag name="KSO_WM_TAG_VERSION" val="1.0"/>
  <p:tag name="KSO_WM_UNIT_ID" val="custom20191730_6*m_h_i*1_1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1_2"/>
  <p:tag name="KSO_WM_UNIT_LINE_FORE_SCHEMECOLOR_INDEX" val="5"/>
  <p:tag name="KSO_WM_UNIT_LINE_FILL_TYPE" val="2"/>
  <p:tag name="KSO_WM_UNIT_TEXT_FILL_FORE_SCHEMECOLOR_INDEX" val="5"/>
  <p:tag name="KSO_WM_UNIT_TEXT_FILL_TYPE" val="1"/>
  <p:tag name="KSO_WM_UNIT_USESOURCEFORMAT_APPLY" val="1"/>
</p:tagLst>
</file>

<file path=ppt/tags/tag367.xml><?xml version="1.0" encoding="utf-8"?>
<p:tagLst xmlns:p="http://schemas.openxmlformats.org/presentationml/2006/main">
  <p:tag name="KSO_WM_TEMPLATE_CATEGORY" val="custom"/>
  <p:tag name="KSO_WM_TEMPLATE_INDEX" val="20191730"/>
  <p:tag name="KSO_WM_UNIT_ID" val="custom20191730_6*a*1"/>
  <p:tag name="KSO_WM_UNIT_LAYERLEVEL" val="1"/>
  <p:tag name="KSO_WM_UNIT_VALUE" val="33"/>
  <p:tag name="KSO_WM_UNIT_ISCONTENTSTITLE" val="0"/>
  <p:tag name="KSO_WM_UNIT_HIGHLIGHT" val="0"/>
  <p:tag name="KSO_WM_UNIT_COMPATIBLE" val="0"/>
  <p:tag name="KSO_WM_BEAUTIFY_FLAG" val="#wm#"/>
  <p:tag name="KSO_WM_TAG_VERSION" val="1.0"/>
  <p:tag name="KSO_WM_UNIT_DIAGRAM_ISNUMVISUAL" val="0"/>
  <p:tag name="KSO_WM_UNIT_DIAGRAM_ISREFERUNIT" val="0"/>
  <p:tag name="KSO_WM_DIAGRAM_GROUP_CODE" val="m1-2"/>
  <p:tag name="KSO_WM_UNIT_TYPE" val="a"/>
  <p:tag name="KSO_WM_UNIT_INDEX" val="1"/>
  <p:tag name="KSO_WM_UNIT_PRESET_TEXT" val="单击此处添加标题"/>
  <p:tag name="KSO_WM_UNIT_NOCLEAR" val="0"/>
  <p:tag name="KSO_WM_UNIT_TEXT_FILL_FORE_SCHEMECOLOR_INDEX" val="13"/>
  <p:tag name="KSO_WM_UNIT_TEXT_FILL_TYPE" val="1"/>
  <p:tag name="KSO_WM_UNIT_USESOURCEFORMAT_APPLY" val="1"/>
</p:tagLst>
</file>

<file path=ppt/tags/tag368.xml><?xml version="1.0" encoding="utf-8"?>
<p:tagLst xmlns:p="http://schemas.openxmlformats.org/presentationml/2006/main">
  <p:tag name="KSO_WM_TEMPLATE_CATEGORY" val="custom"/>
  <p:tag name="KSO_WM_TEMPLATE_INDEX" val="20191730"/>
  <p:tag name="KSO_WM_TAG_VERSION" val="1.0"/>
  <p:tag name="KSO_WM_UNIT_ID" val="custom20191730_6*m_h_i*1_2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2_1"/>
  <p:tag name="KSO_WM_UNIT_LINE_FORE_SCHEMECOLOR_INDEX" val="5"/>
  <p:tag name="KSO_WM_UNIT_LINE_FILL_TYPE" val="2"/>
  <p:tag name="KSO_WM_UNIT_USESOURCEFORMAT_APPLY" val="1"/>
</p:tagLst>
</file>

<file path=ppt/tags/tag369.xml><?xml version="1.0" encoding="utf-8"?>
<p:tagLst xmlns:p="http://schemas.openxmlformats.org/presentationml/2006/main">
  <p:tag name="KSO_WM_TEMPLATE_CATEGORY" val="custom"/>
  <p:tag name="KSO_WM_TEMPLATE_INDEX" val="20191730"/>
  <p:tag name="KSO_WM_TAG_VERSION" val="1.0"/>
  <p:tag name="KSO_WM_UNIT_ID" val="custom20191730_6*m_h_a*1_2_1"/>
  <p:tag name="KSO_WM_UNIT_LAYERLEVEL" val="1_1_1"/>
  <p:tag name="KSO_WM_UNIT_HIGHLIGHT" val="0"/>
  <p:tag name="KSO_WM_UNIT_COMPATIBLE" val="0"/>
  <p:tag name="KSO_WM_BEAUTIFY_FLAG" val="#wm#"/>
  <p:tag name="KSO_WM_UNIT_DIAGRAM_ISNUMVISUAL" val="0"/>
  <p:tag name="KSO_WM_UNIT_DIAGRAM_ISREFERUNIT" val="0"/>
  <p:tag name="KSO_WM_UNIT_ISCONTENTSTITLE" val="0"/>
  <p:tag name="KSO_WM_DIAGRAM_GROUP_CODE" val="m1-2"/>
  <p:tag name="KSO_WM_UNIT_TYPE" val="m_h_a"/>
  <p:tag name="KSO_WM_UNIT_INDEX" val="1_2_1"/>
  <p:tag name="KSO_WM_UNIT_PRESET_TEXT" val="单击此处添加标题"/>
  <p:tag name="KSO_WM_UNIT_VALUE" val="19"/>
  <p:tag name="KSO_WM_UNIT_NOCLEAR" val="0"/>
  <p:tag name="KSO_WM_UNIT_TEXT_FILL_FORE_SCHEMECOLOR_INDEX" val="13"/>
  <p:tag name="KSO_WM_UNIT_TEXT_FILL_TYPE" val="1"/>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70.xml><?xml version="1.0" encoding="utf-8"?>
<p:tagLst xmlns:p="http://schemas.openxmlformats.org/presentationml/2006/main">
  <p:tag name="KSO_WM_TEMPLATE_CATEGORY" val="custom"/>
  <p:tag name="KSO_WM_TEMPLATE_INDEX" val="20191730"/>
  <p:tag name="KSO_WM_TAG_VERSION" val="1.0"/>
  <p:tag name="KSO_WM_UNIT_ID" val="custom20191730_6*m_h_f*1_2_1"/>
  <p:tag name="KSO_WM_UNIT_LAYERLEVEL" val="1_1_1"/>
  <p:tag name="KSO_WM_UNIT_HIGHLIGHT" val="0"/>
  <p:tag name="KSO_WM_UNIT_COMPATIBLE" val="0"/>
  <p:tag name="KSO_WM_BEAUTIFY_FLAG" val="#wm#"/>
  <p:tag name="KSO_WM_UNIT_DIAGRAM_ISNUMVISUAL" val="0"/>
  <p:tag name="KSO_WM_UNIT_DIAGRAM_ISREFERUNIT" val="0"/>
  <p:tag name="KSO_WM_DIAGRAM_GROUP_CODE" val="m1-2"/>
  <p:tag name="KSO_WM_UNIT_TYPE" val="m_h_f"/>
  <p:tag name="KSO_WM_UNIT_INDEX" val="1_2_1"/>
  <p:tag name="KSO_WM_UNIT_PRESET_TEXT" val="单击此处添加文本具体内容，简明扼要的阐述您的观点。根据需要可酌情增减文字，以便观者准确的理解您传达的思想。"/>
  <p:tag name="KSO_WM_UNIT_VALUE" val="63"/>
  <p:tag name="KSO_WM_UNIT_NOCLEAR" val="0"/>
  <p:tag name="KSO_WM_UNIT_TEXT_FILL_FORE_SCHEMECOLOR_INDEX" val="13"/>
  <p:tag name="KSO_WM_UNIT_TEXT_FILL_TYPE" val="1"/>
  <p:tag name="KSO_WM_UNIT_USESOURCEFORMAT_APPLY" val="1"/>
</p:tagLst>
</file>

<file path=ppt/tags/tag371.xml><?xml version="1.0" encoding="utf-8"?>
<p:tagLst xmlns:p="http://schemas.openxmlformats.org/presentationml/2006/main">
  <p:tag name="KSO_WM_TEMPLATE_CATEGORY" val="custom"/>
  <p:tag name="KSO_WM_TEMPLATE_INDEX" val="20191730"/>
  <p:tag name="KSO_WM_TAG_VERSION" val="1.0"/>
  <p:tag name="KSO_WM_UNIT_ID" val="custom20191730_6*m_h_i*1_2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m1-2"/>
  <p:tag name="KSO_WM_UNIT_TYPE" val="m_h_i"/>
  <p:tag name="KSO_WM_UNIT_INDEX" val="1_2_2"/>
  <p:tag name="KSO_WM_UNIT_LINE_FORE_SCHEMECOLOR_INDEX" val="5"/>
  <p:tag name="KSO_WM_UNIT_LINE_FILL_TYPE" val="2"/>
  <p:tag name="KSO_WM_UNIT_TEXT_FILL_FORE_SCHEMECOLOR_INDEX" val="5"/>
  <p:tag name="KSO_WM_UNIT_TEXT_FILL_TYPE" val="1"/>
  <p:tag name="KSO_WM_UNIT_USESOURCEFORMAT_APPLY" val="1"/>
</p:tagLst>
</file>

<file path=ppt/tags/tag372.xml><?xml version="1.0" encoding="utf-8"?>
<p:tagLst xmlns:p="http://schemas.openxmlformats.org/presentationml/2006/main">
  <p:tag name="KSO_WM_SLIDE_ID" val="custom20191730_6"/>
  <p:tag name="KSO_WM_SLIDE_TYPE" val="text"/>
  <p:tag name="KSO_WM_SLIDE_SUBTYPE" val="diag"/>
  <p:tag name="KSO_WM_SLIDE_ITEM_CNT" val="2"/>
  <p:tag name="KSO_WM_SLIDE_INDEX" val="6"/>
  <p:tag name="KSO_WM_SLIDE_SIZE" val="397.9*314.15"/>
  <p:tag name="KSO_WM_SLIDE_POSITION" val="197.65*141.7"/>
  <p:tag name="KSO_WM_TAG_VERSION" val="1.0"/>
  <p:tag name="KSO_WM_BEAUTIFY_FLAG" val="#wm#"/>
  <p:tag name="KSO_WM_TEMPLATE_CATEGORY" val="custom"/>
  <p:tag name="KSO_WM_TEMPLATE_INDEX" val="20191730"/>
  <p:tag name="KSO_WM_SLIDE_LAYOUT" val="a_m"/>
  <p:tag name="KSO_WM_SLIDE_LAYOUT_CNT" val="1_1"/>
  <p:tag name="KSO_WM_DIAGRAM_GROUP_CODE" val="m1-2"/>
  <p:tag name="KSO_WM_SLIDE_DIAGTYPE" val="m"/>
  <p:tag name="KSO_WM_TEMPLATE_SUBCATEGORY" val="0"/>
</p:tagLst>
</file>

<file path=ppt/tags/tag373.xml><?xml version="1.0" encoding="utf-8"?>
<p:tagLst xmlns:p="http://schemas.openxmlformats.org/presentationml/2006/main">
  <p:tag name="KSO_WM_UNIT_ISCONTENTSTITLE" val="0"/>
  <p:tag name="KSO_WM_UNIT_PRESET_TEXT" val="单击此处添加标题"/>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91730_4*a*1"/>
  <p:tag name="KSO_WM_TEMPLATE_CATEGORY" val="custom"/>
  <p:tag name="KSO_WM_TEMPLATE_INDEX" val="20191730"/>
  <p:tag name="KSO_WM_UNIT_LAYERLEVEL" val="1"/>
  <p:tag name="KSO_WM_TAG_VERSION" val="1.0"/>
  <p:tag name="KSO_WM_BEAUTIFY_FLAG" val="#wm#"/>
  <p:tag name="KSO_WM_UNIT_NOCLEAR" val="0"/>
</p:tagLst>
</file>

<file path=ppt/tags/tag374.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832"/>
  <p:tag name="KSO_WM_UNIT_HIGHLIGHT" val="0"/>
  <p:tag name="KSO_WM_UNIT_COMPATIBLE" val="0"/>
  <p:tag name="KSO_WM_UNIT_DIAGRAM_ISNUMVISUAL" val="0"/>
  <p:tag name="KSO_WM_UNIT_DIAGRAM_ISREFERUNIT" val="0"/>
  <p:tag name="KSO_WM_UNIT_TYPE" val="f"/>
  <p:tag name="KSO_WM_UNIT_INDEX" val="1"/>
  <p:tag name="KSO_WM_UNIT_ID" val="custom20191730_4*f*1"/>
  <p:tag name="KSO_WM_TEMPLATE_CATEGORY" val="custom"/>
  <p:tag name="KSO_WM_TEMPLATE_INDEX" val="20191730"/>
  <p:tag name="KSO_WM_UNIT_LAYERLEVEL" val="1"/>
  <p:tag name="KSO_WM_TAG_VERSION" val="1.0"/>
  <p:tag name="KSO_WM_BEAUTIFY_FLAG" val="#wm#"/>
  <p:tag name="KSO_WM_UNIT_NOCLEAR" val="0"/>
</p:tagLst>
</file>

<file path=ppt/tags/tag375.xml><?xml version="1.0" encoding="utf-8"?>
<p:tagLst xmlns:p="http://schemas.openxmlformats.org/presentationml/2006/main">
  <p:tag name="KSO_WM_SLIDE_ID" val="custom20191730_4"/>
  <p:tag name="KSO_WM_SLIDE_ITEM_CNT" val="0"/>
  <p:tag name="KSO_WM_SLIDE_INDEX" val="4"/>
  <p:tag name="KSO_WM_TAG_VERSION" val="1.0"/>
  <p:tag name="KSO_WM_BEAUTIFY_FLAG" val="#wm#"/>
  <p:tag name="KSO_WM_TEMPLATE_CATEGORY" val="custom"/>
  <p:tag name="KSO_WM_TEMPLATE_INDEX" val="20191730"/>
  <p:tag name="KSO_WM_SLIDE_TYPE" val="text"/>
  <p:tag name="KSO_WM_SLIDE_SUBTYPE" val="pureTxt"/>
  <p:tag name="KSO_WM_SLIDE_SIZE" val="861*464"/>
  <p:tag name="KSO_WM_SLIDE_POSITION" val="49*32"/>
  <p:tag name="KSO_WM_SLIDE_LAYOUT" val="a_f"/>
  <p:tag name="KSO_WM_SLIDE_LAYOUT_CNT" val="1_1"/>
  <p:tag name="KSO_WM_TEMPLATE_SUBCATEGORY" val="0"/>
</p:tagLst>
</file>

<file path=ppt/tags/tag376.xml><?xml version="1.0" encoding="utf-8"?>
<p:tagLst xmlns:p="http://schemas.openxmlformats.org/presentationml/2006/main">
  <p:tag name="KSO_WM_BEAUTIFY_FLAG" val="#wm#"/>
  <p:tag name="KSO_WM_TEMPLATE_CATEGORY" val="custom"/>
  <p:tag name="KSO_WM_TEMPLATE_INDEX" val="20191730"/>
</p:tagLst>
</file>

<file path=ppt/tags/tag377.xml><?xml version="1.0" encoding="utf-8"?>
<p:tagLst xmlns:p="http://schemas.openxmlformats.org/presentationml/2006/main">
  <p:tag name="KSO_WM_BEAUTIFY_FLAG" val="#wm#"/>
  <p:tag name="KSO_WM_TEMPLATE_CATEGORY" val="custom"/>
  <p:tag name="KSO_WM_TEMPLATE_INDEX" val="20191730"/>
</p:tagLst>
</file>

<file path=ppt/tags/tag378.xml><?xml version="1.0" encoding="utf-8"?>
<p:tagLst xmlns:p="http://schemas.openxmlformats.org/presentationml/2006/main">
  <p:tag name="KSO_WM_UNIT_ISCONTENTSTITLE" val="0"/>
  <p:tag name="KSO_WM_UNIT_PRESET_TEXT" val="单击此处添加标题"/>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91730_4*a*1"/>
  <p:tag name="KSO_WM_TEMPLATE_CATEGORY" val="custom"/>
  <p:tag name="KSO_WM_TEMPLATE_INDEX" val="20191730"/>
  <p:tag name="KSO_WM_UNIT_LAYERLEVEL" val="1"/>
  <p:tag name="KSO_WM_TAG_VERSION" val="1.0"/>
  <p:tag name="KSO_WM_BEAUTIFY_FLAG" val="#wm#"/>
  <p:tag name="KSO_WM_UNIT_NOCLEAR" val="0"/>
</p:tagLst>
</file>

<file path=ppt/tags/tag379.xml><?xml version="1.0" encoding="utf-8"?>
<p:tagLst xmlns:p="http://schemas.openxmlformats.org/presentationml/2006/main">
  <p:tag name="KSO_WM_UNIT_PRESET_TEXT" val="单击此处添加文本具体内容，简明扼要的阐述您的观点。根据需要可酌情增减文字，以便观者准确的理解您传达的思想。"/>
  <p:tag name="KSO_WM_UNIT_VALUE" val="832"/>
  <p:tag name="KSO_WM_UNIT_HIGHLIGHT" val="0"/>
  <p:tag name="KSO_WM_UNIT_COMPATIBLE" val="0"/>
  <p:tag name="KSO_WM_UNIT_DIAGRAM_ISNUMVISUAL" val="0"/>
  <p:tag name="KSO_WM_UNIT_DIAGRAM_ISREFERUNIT" val="0"/>
  <p:tag name="KSO_WM_UNIT_TYPE" val="f"/>
  <p:tag name="KSO_WM_UNIT_INDEX" val="1"/>
  <p:tag name="KSO_WM_UNIT_ID" val="custom20191730_4*f*1"/>
  <p:tag name="KSO_WM_TEMPLATE_CATEGORY" val="custom"/>
  <p:tag name="KSO_WM_TEMPLATE_INDEX" val="20191730"/>
  <p:tag name="KSO_WM_UNIT_LAYERLEVEL" val="1"/>
  <p:tag name="KSO_WM_TAG_VERSION" val="1.0"/>
  <p:tag name="KSO_WM_BEAUTIFY_FLAG" val="#wm#"/>
  <p:tag name="KSO_WM_UNIT_NOCLEAR"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80.xml><?xml version="1.0" encoding="utf-8"?>
<p:tagLst xmlns:p="http://schemas.openxmlformats.org/presentationml/2006/main">
  <p:tag name="KSO_WM_SLIDE_ID" val="custom20191730_4"/>
  <p:tag name="KSO_WM_SLIDE_ITEM_CNT" val="0"/>
  <p:tag name="KSO_WM_SLIDE_INDEX" val="4"/>
  <p:tag name="KSO_WM_TAG_VERSION" val="1.0"/>
  <p:tag name="KSO_WM_BEAUTIFY_FLAG" val="#wm#"/>
  <p:tag name="KSO_WM_TEMPLATE_CATEGORY" val="custom"/>
  <p:tag name="KSO_WM_TEMPLATE_INDEX" val="20191730"/>
  <p:tag name="KSO_WM_SLIDE_TYPE" val="text"/>
  <p:tag name="KSO_WM_SLIDE_SUBTYPE" val="pureTxt"/>
  <p:tag name="KSO_WM_SLIDE_SIZE" val="861*464"/>
  <p:tag name="KSO_WM_SLIDE_POSITION" val="49*32"/>
  <p:tag name="KSO_WM_SLIDE_LAYOUT" val="a_f"/>
  <p:tag name="KSO_WM_SLIDE_LAYOUT_CNT" val="1_1"/>
  <p:tag name="KSO_WM_TEMPLATE_SUBCATEGORY" val="0"/>
</p:tagLst>
</file>

<file path=ppt/tags/tag381.xml><?xml version="1.0" encoding="utf-8"?>
<p:tagLst xmlns:p="http://schemas.openxmlformats.org/presentationml/2006/main">
  <p:tag name="KSO_WM_BEAUTIFY_FLAG" val="#wm#"/>
  <p:tag name="KSO_WM_TEMPLATE_CATEGORY" val="custom"/>
  <p:tag name="KSO_WM_TEMPLATE_INDEX" val="20191730"/>
</p:tagLst>
</file>

<file path=ppt/tags/tag382.xml><?xml version="1.0" encoding="utf-8"?>
<p:tagLst xmlns:p="http://schemas.openxmlformats.org/presentationml/2006/main">
  <p:tag name="KSO_WM_BEAUTIFY_FLAG" val="#wm#"/>
  <p:tag name="KSO_WM_TEMPLATE_CATEGORY" val="custom"/>
  <p:tag name="KSO_WM_TEMPLATE_INDEX" val="20191730"/>
</p:tagLst>
</file>

<file path=ppt/tags/tag383.xml><?xml version="1.0" encoding="utf-8"?>
<p:tagLst xmlns:p="http://schemas.openxmlformats.org/presentationml/2006/main">
  <p:tag name="KSO_WM_BEAUTIFY_FLAG" val="#wm#"/>
  <p:tag name="KSO_WM_TEMPLATE_CATEGORY" val="custom"/>
  <p:tag name="KSO_WM_TEMPLATE_INDEX" val="20191730"/>
</p:tagLst>
</file>

<file path=ppt/tags/tag384.xml><?xml version="1.0" encoding="utf-8"?>
<p:tagLst xmlns:p="http://schemas.openxmlformats.org/presentationml/2006/main">
  <p:tag name="KSO_WM_BEAUTIFY_FLAG" val="#wm#"/>
  <p:tag name="KSO_WM_TEMPLATE_CATEGORY" val="custom"/>
  <p:tag name="KSO_WM_TEMPLATE_INDEX" val="20191730"/>
</p:tagLst>
</file>

<file path=ppt/tags/tag385.xml><?xml version="1.0" encoding="utf-8"?>
<p:tagLst xmlns:p="http://schemas.openxmlformats.org/presentationml/2006/main">
  <p:tag name="KSO_WM_BEAUTIFY_FLAG" val="#wm#"/>
  <p:tag name="KSO_WM_TEMPLATE_CATEGORY" val="custom"/>
  <p:tag name="KSO_WM_TEMPLATE_INDEX" val="20191730"/>
</p:tagLst>
</file>

<file path=ppt/tags/tag386.xml><?xml version="1.0" encoding="utf-8"?>
<p:tagLst xmlns:p="http://schemas.openxmlformats.org/presentationml/2006/main">
  <p:tag name="KSO_WM_TEMPLATE_CATEGORY" val="custom"/>
  <p:tag name="KSO_WM_TEMPLATE_INDEX" val="20191730"/>
</p:tagLst>
</file>

<file path=ppt/tags/tag387.xml><?xml version="1.0" encoding="utf-8"?>
<p:tagLst xmlns:p="http://schemas.openxmlformats.org/presentationml/2006/main">
  <p:tag name="KSO_WM_BEAUTIFY_FLAG" val="#wm#"/>
  <p:tag name="KSO_WM_TEMPLATE_CATEGORY" val="custom"/>
  <p:tag name="KSO_WM_TEMPLATE_INDEX" val="20191730"/>
</p:tagLst>
</file>

<file path=ppt/tags/tag388.xml><?xml version="1.0" encoding="utf-8"?>
<p:tagLst xmlns:p="http://schemas.openxmlformats.org/presentationml/2006/main">
  <p:tag name="KSO_WM_BEAUTIFY_FLAG" val="#wm#"/>
  <p:tag name="KSO_WM_TEMPLATE_CATEGORY" val="custom"/>
  <p:tag name="KSO_WM_TEMPLATE_INDEX" val="20191730"/>
</p:tagLst>
</file>

<file path=ppt/tags/tag389.xml><?xml version="1.0" encoding="utf-8"?>
<p:tagLst xmlns:p="http://schemas.openxmlformats.org/presentationml/2006/main">
  <p:tag name="KSO_WM_BEAUTIFY_FLAG" val="#wm#"/>
  <p:tag name="KSO_WM_TEMPLATE_CATEGORY" val="custom"/>
  <p:tag name="KSO_WM_TEMPLATE_INDEX" val="2019173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90.xml><?xml version="1.0" encoding="utf-8"?>
<p:tagLst xmlns:p="http://schemas.openxmlformats.org/presentationml/2006/main">
  <p:tag name="KSO_WM_BEAUTIFY_FLAG" val="#wm#"/>
  <p:tag name="KSO_WM_TEMPLATE_CATEGORY" val="custom"/>
  <p:tag name="KSO_WM_TEMPLATE_INDEX" val="20191730"/>
</p:tagLst>
</file>

<file path=ppt/tags/tag391.xml><?xml version="1.0" encoding="utf-8"?>
<p:tagLst xmlns:p="http://schemas.openxmlformats.org/presentationml/2006/main">
  <p:tag name="KSO_WM_BEAUTIFY_FLAG" val="#wm#"/>
  <p:tag name="KSO_WM_TEMPLATE_CATEGORY" val="custom"/>
  <p:tag name="KSO_WM_TEMPLATE_INDEX" val="20191730"/>
</p:tagLst>
</file>

<file path=ppt/tags/tag392.xml><?xml version="1.0" encoding="utf-8"?>
<p:tagLst xmlns:p="http://schemas.openxmlformats.org/presentationml/2006/main">
  <p:tag name="KSO_WM_BEAUTIFY_FLAG" val="#wm#"/>
  <p:tag name="KSO_WM_TEMPLATE_CATEGORY" val="custom"/>
  <p:tag name="KSO_WM_TEMPLATE_INDEX" val="20191730"/>
</p:tagLst>
</file>

<file path=ppt/tags/tag393.xml><?xml version="1.0" encoding="utf-8"?>
<p:tagLst xmlns:p="http://schemas.openxmlformats.org/presentationml/2006/main">
  <p:tag name="KSO_WM_BEAUTIFY_FLAG" val="#wm#"/>
  <p:tag name="KSO_WM_TEMPLATE_CATEGORY" val="custom"/>
  <p:tag name="KSO_WM_TEMPLATE_INDEX" val="20191730"/>
</p:tagLst>
</file>

<file path=ppt/tags/tag394.xml><?xml version="1.0" encoding="utf-8"?>
<p:tagLst xmlns:p="http://schemas.openxmlformats.org/presentationml/2006/main">
  <p:tag name="KSO_WM_BEAUTIFY_FLAG" val="#wm#"/>
  <p:tag name="KSO_WM_TEMPLATE_CATEGORY" val="custom"/>
  <p:tag name="KSO_WM_TEMPLATE_INDEX" val="2019173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自定义 2">
      <a:dk1>
        <a:srgbClr val="000000"/>
      </a:dk1>
      <a:lt1>
        <a:srgbClr val="FFFFFF"/>
      </a:lt1>
      <a:dk2>
        <a:srgbClr val="00ABE9"/>
      </a:dk2>
      <a:lt2>
        <a:srgbClr val="C6D65B"/>
      </a:lt2>
      <a:accent1>
        <a:srgbClr val="4CC5F0"/>
      </a:accent1>
      <a:accent2>
        <a:srgbClr val="00ABE9"/>
      </a:accent2>
      <a:accent3>
        <a:srgbClr val="C6D65B"/>
      </a:accent3>
      <a:accent4>
        <a:srgbClr val="7DCF87"/>
      </a:accent4>
      <a:accent5>
        <a:srgbClr val="B7CE2F"/>
      </a:accent5>
      <a:accent6>
        <a:srgbClr val="93DCF6"/>
      </a:accent6>
      <a:hlink>
        <a:srgbClr val="BFBFBF"/>
      </a:hlink>
      <a:folHlink>
        <a:srgbClr val="BFBFB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13468</Words>
  <Application>WPS 演示</Application>
  <PresentationFormat>宽屏</PresentationFormat>
  <Paragraphs>1002</Paragraphs>
  <Slides>48</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48</vt:i4>
      </vt:variant>
    </vt:vector>
  </HeadingPairs>
  <TitlesOfParts>
    <vt:vector size="62" baseType="lpstr">
      <vt:lpstr>Arial</vt:lpstr>
      <vt:lpstr>宋体</vt:lpstr>
      <vt:lpstr>Wingdings</vt:lpstr>
      <vt:lpstr>微软雅黑</vt:lpstr>
      <vt:lpstr>Arial Unicode MS</vt:lpstr>
      <vt:lpstr>黑体</vt:lpstr>
      <vt:lpstr>-apple-system</vt:lpstr>
      <vt:lpstr>Segoe Print</vt:lpstr>
      <vt:lpstr>Calibri</vt:lpstr>
      <vt:lpstr>Times New Roman</vt:lpstr>
      <vt:lpstr>楷体</vt:lpstr>
      <vt:lpstr>Arial Black</vt:lpstr>
      <vt:lpstr>FZLanTingHei-R-GB18030</vt:lpstr>
      <vt:lpstr>Office 主题​​</vt:lpstr>
      <vt:lpstr>机器学习前沿技术</vt:lpstr>
      <vt:lpstr>“经过认证的快乐猪肉”——生产中的机器学习</vt:lpstr>
      <vt:lpstr>佐证与线索——新闻界的机器学习</vt:lpstr>
      <vt:lpstr>“你幸福吗？”——社会学研究中的机器学习</vt:lpstr>
      <vt:lpstr>预测和因果识别——经济学中的机器学习</vt:lpstr>
      <vt:lpstr>接下来，我们将介绍以下几种前沿技术——</vt:lpstr>
      <vt:lpstr>回归</vt:lpstr>
      <vt:lpstr>回归应用：贫富状况预测</vt:lpstr>
      <vt:lpstr>研究介绍</vt:lpstr>
      <vt:lpstr>研究步骤</vt:lpstr>
      <vt:lpstr>研究结果</vt:lpstr>
      <vt:lpstr>研究中的“弹性网”和交叉验证</vt:lpstr>
      <vt:lpstr>PowerPoint 演示文稿</vt:lpstr>
      <vt:lpstr>方法小结</vt:lpstr>
      <vt:lpstr>聚类</vt:lpstr>
      <vt:lpstr>K-means应用：对微信公号分类</vt:lpstr>
      <vt:lpstr>数据处理：归一化</vt:lpstr>
      <vt:lpstr>PowerPoint 演示文稿</vt:lpstr>
      <vt:lpstr>PowerPoint 演示文稿</vt:lpstr>
      <vt:lpstr>PowerPoint 演示文稿</vt:lpstr>
      <vt:lpstr>K-means</vt:lpstr>
      <vt:lpstr>如何确定K值？</vt:lpstr>
      <vt:lpstr>其他注意点</vt:lpstr>
      <vt:lpstr>决策树</vt:lpstr>
      <vt:lpstr>PowerPoint 演示文稿</vt:lpstr>
      <vt:lpstr>为什么需要集成学习？</vt:lpstr>
      <vt:lpstr>PowerPoint 演示文稿</vt:lpstr>
      <vt:lpstr>记得不久之前上热搜的“#中国已消除绝对贫困#”吗？ </vt:lpstr>
      <vt:lpstr>“精准扶贫”之路并非一帆风顺......</vt:lpstr>
      <vt:lpstr>PowerPoint 演示文稿</vt:lpstr>
      <vt:lpstr>贫困人口识别的“脱靶”意味着什么呢？</vt:lpstr>
      <vt:lpstr>精准识别 如何做到“精准”？</vt:lpstr>
      <vt:lpstr>机器学习为我们提供了新思路：</vt:lpstr>
      <vt:lpstr>bagging（套袋法）</vt:lpstr>
      <vt:lpstr>随机森林</vt:lpstr>
      <vt:lpstr>PowerPoint 演示文稿</vt:lpstr>
      <vt:lpstr>让我们用“识别贫困人口”的例子加深对随机森林算法的理解吧</vt:lpstr>
      <vt:lpstr>随机森林是这样发挥作用的：</vt:lpstr>
      <vt:lpstr>随机森林算法的优点：</vt:lpstr>
      <vt:lpstr>PowerPoint 演示文稿</vt:lpstr>
      <vt:lpstr>社保医保骗保！</vt:lpstr>
      <vt:lpstr>大笔保险费就这样流入不法分子的口袋...</vt:lpstr>
      <vt:lpstr>如何识别？</vt:lpstr>
      <vt:lpstr>已经有了随机森林，为什么还要GBDT？</vt:lpstr>
      <vt:lpstr>boosting</vt:lpstr>
      <vt:lpstr>GBDT(Gradient Boosted Decision Trees)</vt:lpstr>
      <vt:lpstr>举一个具体的例子：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Being</cp:lastModifiedBy>
  <cp:revision>32</cp:revision>
  <dcterms:created xsi:type="dcterms:W3CDTF">2019-06-19T02:08:00Z</dcterms:created>
  <dcterms:modified xsi:type="dcterms:W3CDTF">2021-04-06T06:07:59Z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